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ms-office.chartcolorstyle+xml" PartName="/ppt/charts/colors2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drawingml.chart+xml" PartName="/ppt/charts/chart2.xml"/>
  <Override ContentType="application/vnd.openxmlformats-officedocument.drawingml.chart+xml" PartName="/ppt/charts/chart1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ms-office.chartstyle+xml" PartName="/ppt/charts/style2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48" r:id="rId5"/>
    <p:sldMasterId id="2147483650" r:id="rId6"/>
    <p:sldMasterId id="2147483661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</p:sldIdLst>
  <p:sldSz cy="5143500" cx="9144000"/>
  <p:notesSz cx="9144000" cy="6858000"/>
  <p:embeddedFontLst>
    <p:embeddedFont>
      <p:font typeface="Monda"/>
      <p:regular r:id="rId54"/>
      <p:bold r:id="rId5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notesGuideLst>
    </p:ext>
    <p:ext uri="http://customooxmlschemas.google.com/">
      <go:slidesCustomData xmlns:go="http://customooxmlschemas.google.com/" r:id="rId56" roundtripDataSignature="AMtx7mhvcSWf+obGQhvJw0rjr7iV9bSD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FC1B5FA2-1E7A-4B6F-9ABA-B7C81D822F2D}">
  <a:tblStyle styleId="{FC1B5FA2-1E7A-4B6F-9ABA-B7C81D822F2D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2.xml"/><Relationship Id="rId42" Type="http://schemas.openxmlformats.org/officeDocument/2006/relationships/slide" Target="slides/slide34.xml"/><Relationship Id="rId41" Type="http://schemas.openxmlformats.org/officeDocument/2006/relationships/slide" Target="slides/slide33.xml"/><Relationship Id="rId44" Type="http://schemas.openxmlformats.org/officeDocument/2006/relationships/slide" Target="slides/slide36.xml"/><Relationship Id="rId43" Type="http://schemas.openxmlformats.org/officeDocument/2006/relationships/slide" Target="slides/slide35.xml"/><Relationship Id="rId46" Type="http://schemas.openxmlformats.org/officeDocument/2006/relationships/slide" Target="slides/slide38.xml"/><Relationship Id="rId45" Type="http://schemas.openxmlformats.org/officeDocument/2006/relationships/slide" Target="slides/slide3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48" Type="http://schemas.openxmlformats.org/officeDocument/2006/relationships/slide" Target="slides/slide40.xml"/><Relationship Id="rId47" Type="http://schemas.openxmlformats.org/officeDocument/2006/relationships/slide" Target="slides/slide39.xml"/><Relationship Id="rId49" Type="http://schemas.openxmlformats.org/officeDocument/2006/relationships/slide" Target="slides/slide41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33" Type="http://schemas.openxmlformats.org/officeDocument/2006/relationships/slide" Target="slides/slide25.xml"/><Relationship Id="rId32" Type="http://schemas.openxmlformats.org/officeDocument/2006/relationships/slide" Target="slides/slide24.xml"/><Relationship Id="rId35" Type="http://schemas.openxmlformats.org/officeDocument/2006/relationships/slide" Target="slides/slide27.xml"/><Relationship Id="rId34" Type="http://schemas.openxmlformats.org/officeDocument/2006/relationships/slide" Target="slides/slide26.xml"/><Relationship Id="rId37" Type="http://schemas.openxmlformats.org/officeDocument/2006/relationships/slide" Target="slides/slide29.xml"/><Relationship Id="rId36" Type="http://schemas.openxmlformats.org/officeDocument/2006/relationships/slide" Target="slides/slide28.xml"/><Relationship Id="rId39" Type="http://schemas.openxmlformats.org/officeDocument/2006/relationships/slide" Target="slides/slide31.xml"/><Relationship Id="rId38" Type="http://schemas.openxmlformats.org/officeDocument/2006/relationships/slide" Target="slides/slide30.xml"/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9" Type="http://schemas.openxmlformats.org/officeDocument/2006/relationships/slide" Target="slides/slide21.xml"/><Relationship Id="rId51" Type="http://schemas.openxmlformats.org/officeDocument/2006/relationships/slide" Target="slides/slide43.xml"/><Relationship Id="rId50" Type="http://schemas.openxmlformats.org/officeDocument/2006/relationships/slide" Target="slides/slide42.xml"/><Relationship Id="rId53" Type="http://schemas.openxmlformats.org/officeDocument/2006/relationships/slide" Target="slides/slide45.xml"/><Relationship Id="rId52" Type="http://schemas.openxmlformats.org/officeDocument/2006/relationships/slide" Target="slides/slide44.xml"/><Relationship Id="rId11" Type="http://schemas.openxmlformats.org/officeDocument/2006/relationships/slide" Target="slides/slide3.xml"/><Relationship Id="rId55" Type="http://schemas.openxmlformats.org/officeDocument/2006/relationships/font" Target="fonts/Monda-bold.fntdata"/><Relationship Id="rId10" Type="http://schemas.openxmlformats.org/officeDocument/2006/relationships/slide" Target="slides/slide2.xml"/><Relationship Id="rId54" Type="http://schemas.openxmlformats.org/officeDocument/2006/relationships/font" Target="fonts/Monda-regular.fntdata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56" Type="http://customschemas.google.com/relationships/presentationmetadata" Target="metadata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C:\Users\CANTATUS\Downloads\output.xlsx" TargetMode="External"/></Relationships>
</file>

<file path=ppt/charts/_rels/chart2.xml.rels><?xml version="1.0" encoding="UTF-8" standalone="yes"?>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C:\Users\CANTATUS\Downloads\outpu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Result Graph - Simple Process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[output.xlsx]Planilha2!$A$2</c:f>
              <c:strCache>
                <c:ptCount val="1"/>
                <c:pt idx="0">
                  <c:v>nb_simple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[output.xlsx]Planilha2!$B$1:$E$1</c:f>
              <c:strCache>
                <c:ptCount val="4"/>
                <c:pt idx="0">
                  <c:v>Acuracy</c:v>
                </c:pt>
                <c:pt idx="1">
                  <c:v>F-Mesure</c:v>
                </c:pt>
                <c:pt idx="2">
                  <c:v>Precision</c:v>
                </c:pt>
                <c:pt idx="3">
                  <c:v>Recall</c:v>
                </c:pt>
              </c:strCache>
            </c:strRef>
          </c:cat>
          <c:val>
            <c:numRef>
              <c:f>[output.xlsx]Planilha2!$B$2:$E$2</c:f>
              <c:numCache>
                <c:formatCode>General</c:formatCode>
                <c:ptCount val="4"/>
                <c:pt idx="0">
                  <c:v>76</c:v>
                </c:pt>
                <c:pt idx="1">
                  <c:v>75</c:v>
                </c:pt>
                <c:pt idx="2">
                  <c:v>80.3</c:v>
                </c:pt>
                <c:pt idx="3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57-4643-9DA6-0F0E683A88A1}"/>
            </c:ext>
          </c:extLst>
        </c:ser>
        <c:ser>
          <c:idx val="1"/>
          <c:order val="1"/>
          <c:tx>
            <c:strRef>
              <c:f>[output.xlsx]Planilha2!$A$3</c:f>
              <c:strCache>
                <c:ptCount val="1"/>
                <c:pt idx="0">
                  <c:v>lr_simple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[output.xlsx]Planilha2!$B$1:$E$1</c:f>
              <c:strCache>
                <c:ptCount val="4"/>
                <c:pt idx="0">
                  <c:v>Acuracy</c:v>
                </c:pt>
                <c:pt idx="1">
                  <c:v>F-Mesure</c:v>
                </c:pt>
                <c:pt idx="2">
                  <c:v>Precision</c:v>
                </c:pt>
                <c:pt idx="3">
                  <c:v>Recall</c:v>
                </c:pt>
              </c:strCache>
            </c:strRef>
          </c:cat>
          <c:val>
            <c:numRef>
              <c:f>[output.xlsx]Planilha2!$B$3:$E$3</c:f>
              <c:numCache>
                <c:formatCode>General</c:formatCode>
                <c:ptCount val="4"/>
                <c:pt idx="0">
                  <c:v>72.510000000000005</c:v>
                </c:pt>
                <c:pt idx="1">
                  <c:v>55</c:v>
                </c:pt>
                <c:pt idx="2">
                  <c:v>59</c:v>
                </c:pt>
                <c:pt idx="3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57-4643-9DA6-0F0E683A88A1}"/>
            </c:ext>
          </c:extLst>
        </c:ser>
        <c:ser>
          <c:idx val="2"/>
          <c:order val="2"/>
          <c:tx>
            <c:strRef>
              <c:f>[output.xlsx]Planilha2!$A$4</c:f>
              <c:strCache>
                <c:ptCount val="1"/>
                <c:pt idx="0">
                  <c:v>svm_simple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[output.xlsx]Planilha2!$B$1:$E$1</c:f>
              <c:strCache>
                <c:ptCount val="4"/>
                <c:pt idx="0">
                  <c:v>Acuracy</c:v>
                </c:pt>
                <c:pt idx="1">
                  <c:v>F-Mesure</c:v>
                </c:pt>
                <c:pt idx="2">
                  <c:v>Precision</c:v>
                </c:pt>
                <c:pt idx="3">
                  <c:v>Recall</c:v>
                </c:pt>
              </c:strCache>
            </c:strRef>
          </c:cat>
          <c:val>
            <c:numRef>
              <c:f>[output.xlsx]Planilha2!$B$4:$E$4</c:f>
              <c:numCache>
                <c:formatCode>General</c:formatCode>
                <c:ptCount val="4"/>
                <c:pt idx="0">
                  <c:v>75.400000000000006</c:v>
                </c:pt>
                <c:pt idx="1">
                  <c:v>62</c:v>
                </c:pt>
                <c:pt idx="2">
                  <c:v>66</c:v>
                </c:pt>
                <c:pt idx="3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57-4643-9DA6-0F0E683A88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965888"/>
        <c:axId val="312962560"/>
      </c:barChart>
      <c:catAx>
        <c:axId val="31296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12962560"/>
        <c:crosses val="autoZero"/>
        <c:auto val="1"/>
        <c:lblAlgn val="ctr"/>
        <c:lblOffset val="100"/>
        <c:noMultiLvlLbl val="0"/>
      </c:catAx>
      <c:valAx>
        <c:axId val="31296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1296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accent4"/>
    </a:solidFill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Results</a:t>
            </a:r>
            <a:r>
              <a:rPr lang="pt-BR" baseline="0"/>
              <a:t> - All Process</a:t>
            </a:r>
            <a:endParaRPr lang="pt-BR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[output.xlsx]Planilha4!$A$2</c:f>
              <c:strCache>
                <c:ptCount val="1"/>
                <c:pt idx="0">
                  <c:v>nb_all_process</c:v>
                </c:pt>
              </c:strCache>
            </c:strRef>
          </c:tx>
          <c:spPr>
            <a:ln w="22225" cap="rnd">
              <a:solidFill>
                <a:schemeClr val="accent1"/>
              </a:solidFill>
            </a:ln>
            <a:effectLst>
              <a:glow rad="139700">
                <a:schemeClr val="accent1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cat>
            <c:strRef>
              <c:f>[output.xlsx]Planilha4!$B$1:$E$1</c:f>
              <c:strCache>
                <c:ptCount val="4"/>
                <c:pt idx="0">
                  <c:v>Acuracy</c:v>
                </c:pt>
                <c:pt idx="1">
                  <c:v>F-Mesure</c:v>
                </c:pt>
                <c:pt idx="2">
                  <c:v>Precision</c:v>
                </c:pt>
                <c:pt idx="3">
                  <c:v>Recall</c:v>
                </c:pt>
              </c:strCache>
            </c:strRef>
          </c:cat>
          <c:val>
            <c:numRef>
              <c:f>[output.xlsx]Planilha4!$B$2:$E$2</c:f>
              <c:numCache>
                <c:formatCode>General</c:formatCode>
                <c:ptCount val="4"/>
                <c:pt idx="0">
                  <c:v>82</c:v>
                </c:pt>
                <c:pt idx="1">
                  <c:v>82.2</c:v>
                </c:pt>
                <c:pt idx="2">
                  <c:v>83.7</c:v>
                </c:pt>
                <c:pt idx="3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BC-4DE0-ADB4-8B5DA988667E}"/>
            </c:ext>
          </c:extLst>
        </c:ser>
        <c:ser>
          <c:idx val="1"/>
          <c:order val="1"/>
          <c:tx>
            <c:strRef>
              <c:f>[output.xlsx]Planilha4!$A$3</c:f>
              <c:strCache>
                <c:ptCount val="1"/>
                <c:pt idx="0">
                  <c:v>lr_all_process</c:v>
                </c:pt>
              </c:strCache>
            </c:strRef>
          </c:tx>
          <c:spPr>
            <a:ln w="22225" cap="rnd">
              <a:solidFill>
                <a:schemeClr val="accent2"/>
              </a:solidFill>
            </a:ln>
            <a:effectLst>
              <a:glow rad="139700">
                <a:schemeClr val="accent2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cat>
            <c:strRef>
              <c:f>[output.xlsx]Planilha4!$B$1:$E$1</c:f>
              <c:strCache>
                <c:ptCount val="4"/>
                <c:pt idx="0">
                  <c:v>Acuracy</c:v>
                </c:pt>
                <c:pt idx="1">
                  <c:v>F-Mesure</c:v>
                </c:pt>
                <c:pt idx="2">
                  <c:v>Precision</c:v>
                </c:pt>
                <c:pt idx="3">
                  <c:v>Recall</c:v>
                </c:pt>
              </c:strCache>
            </c:strRef>
          </c:cat>
          <c:val>
            <c:numRef>
              <c:f>[output.xlsx]Planilha4!$B$3:$E$3</c:f>
              <c:numCache>
                <c:formatCode>General</c:formatCode>
                <c:ptCount val="4"/>
                <c:pt idx="0">
                  <c:v>84</c:v>
                </c:pt>
                <c:pt idx="1">
                  <c:v>84</c:v>
                </c:pt>
                <c:pt idx="2">
                  <c:v>85</c:v>
                </c:pt>
                <c:pt idx="3">
                  <c:v>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BC-4DE0-ADB4-8B5DA988667E}"/>
            </c:ext>
          </c:extLst>
        </c:ser>
        <c:ser>
          <c:idx val="2"/>
          <c:order val="2"/>
          <c:tx>
            <c:strRef>
              <c:f>[output.xlsx]Planilha4!$A$4</c:f>
              <c:strCache>
                <c:ptCount val="1"/>
                <c:pt idx="0">
                  <c:v>svm_all_process</c:v>
                </c:pt>
              </c:strCache>
            </c:strRef>
          </c:tx>
          <c:spPr>
            <a:ln w="22225" cap="rnd">
              <a:solidFill>
                <a:schemeClr val="accent3"/>
              </a:solidFill>
            </a:ln>
            <a:effectLst>
              <a:glow rad="139700">
                <a:schemeClr val="accent3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cat>
            <c:strRef>
              <c:f>[output.xlsx]Planilha4!$B$1:$E$1</c:f>
              <c:strCache>
                <c:ptCount val="4"/>
                <c:pt idx="0">
                  <c:v>Acuracy</c:v>
                </c:pt>
                <c:pt idx="1">
                  <c:v>F-Mesure</c:v>
                </c:pt>
                <c:pt idx="2">
                  <c:v>Precision</c:v>
                </c:pt>
                <c:pt idx="3">
                  <c:v>Recall</c:v>
                </c:pt>
              </c:strCache>
            </c:strRef>
          </c:cat>
          <c:val>
            <c:numRef>
              <c:f>[output.xlsx]Planilha4!$B$4:$E$4</c:f>
              <c:numCache>
                <c:formatCode>General</c:formatCode>
                <c:ptCount val="4"/>
                <c:pt idx="0">
                  <c:v>84.8</c:v>
                </c:pt>
                <c:pt idx="1">
                  <c:v>84.5</c:v>
                </c:pt>
                <c:pt idx="2">
                  <c:v>85.4</c:v>
                </c:pt>
                <c:pt idx="3">
                  <c:v>83.7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BC-4DE0-ADB4-8B5DA9886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579328"/>
        <c:axId val="313578912"/>
      </c:lineChart>
      <c:catAx>
        <c:axId val="31357932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13578912"/>
        <c:crosses val="autoZero"/>
        <c:auto val="1"/>
        <c:lblAlgn val="ctr"/>
        <c:lblOffset val="100"/>
        <c:noMultiLvlLbl val="0"/>
      </c:catAx>
      <c:valAx>
        <c:axId val="313578912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1357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36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2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3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6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7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8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9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0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1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2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3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4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5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6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7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8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9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20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21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22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23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24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5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26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27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8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9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30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31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32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33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4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5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37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62fe59218d_0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g62fe59218d_0_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62fe59218d_0_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62fe59218d_0_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g62fe59218d_0_5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62232e0d8f_1_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62232e0d8f_1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g62232e0d8f_1_0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62232e0d8f_1_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62232e0d8f_1_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g62232e0d8f_1_7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62232e0d8f_1_1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62232e0d8f_1_1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g62232e0d8f_1_14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62232e0d8f_1_21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62232e0d8f_1_2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g62232e0d8f_1_21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62232e0d8f_1_2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62232e0d8f_1_2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g62232e0d8f_1_28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3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38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9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1"/>
          <p:cNvSpPr txBox="1"/>
          <p:nvPr>
            <p:ph type="ctrTitle"/>
          </p:nvPr>
        </p:nvSpPr>
        <p:spPr>
          <a:xfrm>
            <a:off x="684213" y="2950369"/>
            <a:ext cx="7772400" cy="452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1"/>
          <p:cNvSpPr txBox="1"/>
          <p:nvPr>
            <p:ph idx="1" type="subTitle"/>
          </p:nvPr>
        </p:nvSpPr>
        <p:spPr>
          <a:xfrm>
            <a:off x="1371600" y="3489723"/>
            <a:ext cx="6400800" cy="739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3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3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is" type="vertTitleAndTx">
  <p:cSld name="VERTICAL_TITLE_AND_VERTICAL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6"/>
          <p:cNvSpPr txBox="1"/>
          <p:nvPr>
            <p:ph type="title"/>
          </p:nvPr>
        </p:nvSpPr>
        <p:spPr>
          <a:xfrm rot="5400000">
            <a:off x="5709048" y="1385491"/>
            <a:ext cx="4207669" cy="2160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46"/>
          <p:cNvSpPr txBox="1"/>
          <p:nvPr>
            <p:ph idx="1" type="body"/>
          </p:nvPr>
        </p:nvSpPr>
        <p:spPr>
          <a:xfrm rot="5400000">
            <a:off x="1311673" y="-698897"/>
            <a:ext cx="4207669" cy="6329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7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7"/>
          <p:cNvSpPr txBox="1"/>
          <p:nvPr>
            <p:ph idx="1" type="body"/>
          </p:nvPr>
        </p:nvSpPr>
        <p:spPr>
          <a:xfrm rot="5400000">
            <a:off x="2870994" y="-1451769"/>
            <a:ext cx="3402012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8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8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48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9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9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6" name="Google Shape;66;p49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1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2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52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" name="Google Shape;73;p52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74" name="Google Shape;74;p52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5" name="Google Shape;75;p52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3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53"/>
          <p:cNvSpPr txBox="1"/>
          <p:nvPr>
            <p:ph idx="1" type="body"/>
          </p:nvPr>
        </p:nvSpPr>
        <p:spPr>
          <a:xfrm>
            <a:off x="250826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9" name="Google Shape;79;p53"/>
          <p:cNvSpPr txBox="1"/>
          <p:nvPr>
            <p:ph idx="2" type="body"/>
          </p:nvPr>
        </p:nvSpPr>
        <p:spPr>
          <a:xfrm>
            <a:off x="4648201" y="1168004"/>
            <a:ext cx="4244975" cy="3401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4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54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5"/>
          <p:cNvSpPr txBox="1"/>
          <p:nvPr>
            <p:ph idx="10" type="dt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45"/>
          <p:cNvSpPr txBox="1"/>
          <p:nvPr>
            <p:ph idx="11" type="ftr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45"/>
          <p:cNvSpPr txBox="1"/>
          <p:nvPr>
            <p:ph idx="12" type="sldNum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0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-US" sz="1400" u="none" cap="none" strike="noStrik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11" name="Google Shape;11;p40"/>
          <p:cNvGrpSpPr/>
          <p:nvPr/>
        </p:nvGrpSpPr>
        <p:grpSpPr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2" name="Google Shape;12;p40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40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14" name="Google Shape;14;p40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40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40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40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" name="Google Shape;18;p40"/>
          <p:cNvGrpSpPr/>
          <p:nvPr/>
        </p:nvGrpSpPr>
        <p:grpSpPr>
          <a:xfrm>
            <a:off x="-6350" y="5056187"/>
            <a:ext cx="9150350" cy="87312"/>
            <a:chOff x="0" y="0"/>
            <a:chExt cx="5764" cy="181"/>
          </a:xfrm>
        </p:grpSpPr>
        <p:sp>
          <p:nvSpPr>
            <p:cNvPr id="19" name="Google Shape;19;p40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40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21" name="Google Shape;21;p40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40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40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40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vertical-A4.emf" id="25" name="Google Shape;25;p4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624137" y="484187"/>
            <a:ext cx="3819525" cy="24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40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40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2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42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42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-US" sz="1400" u="non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35" name="Google Shape;35;p42"/>
          <p:cNvGrpSpPr/>
          <p:nvPr/>
        </p:nvGrpSpPr>
        <p:grpSpPr>
          <a:xfrm>
            <a:off x="0" y="0"/>
            <a:ext cx="9150350" cy="215900"/>
            <a:chOff x="0" y="0"/>
            <a:chExt cx="5764" cy="181"/>
          </a:xfrm>
        </p:grpSpPr>
        <p:sp>
          <p:nvSpPr>
            <p:cNvPr id="36" name="Google Shape;36;p42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42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38" name="Google Shape;38;p42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42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42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42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" name="Google Shape;42;p42"/>
          <p:cNvGrpSpPr/>
          <p:nvPr/>
        </p:nvGrpSpPr>
        <p:grpSpPr>
          <a:xfrm>
            <a:off x="-6350" y="5056187"/>
            <a:ext cx="9150350" cy="87312"/>
            <a:chOff x="0" y="0"/>
            <a:chExt cx="5764" cy="181"/>
          </a:xfrm>
        </p:grpSpPr>
        <p:sp>
          <p:nvSpPr>
            <p:cNvPr id="43" name="Google Shape;43;p42"/>
            <p:cNvSpPr txBox="1"/>
            <p:nvPr/>
          </p:nvSpPr>
          <p:spPr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42"/>
            <p:cNvSpPr txBox="1"/>
            <p:nvPr/>
          </p:nvSpPr>
          <p:spPr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45" name="Google Shape;45;p42"/>
            <p:cNvSpPr txBox="1"/>
            <p:nvPr/>
          </p:nvSpPr>
          <p:spPr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42"/>
            <p:cNvSpPr txBox="1"/>
            <p:nvPr/>
          </p:nvSpPr>
          <p:spPr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42"/>
            <p:cNvSpPr txBox="1"/>
            <p:nvPr/>
          </p:nvSpPr>
          <p:spPr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42"/>
            <p:cNvSpPr txBox="1"/>
            <p:nvPr/>
          </p:nvSpPr>
          <p:spPr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horizontal-A4.emf" id="49" name="Google Shape;49;p4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492875" y="287337"/>
            <a:ext cx="2476500" cy="8445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4"/>
          <p:cNvSpPr txBox="1"/>
          <p:nvPr>
            <p:ph idx="10" type="dt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44"/>
          <p:cNvSpPr txBox="1"/>
          <p:nvPr>
            <p:ph idx="11" type="ftr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44"/>
          <p:cNvSpPr txBox="1"/>
          <p:nvPr>
            <p:ph idx="12" type="sldNum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7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8.png"/><Relationship Id="rId4" Type="http://schemas.openxmlformats.org/officeDocument/2006/relationships/image" Target="../media/image30.png"/><Relationship Id="rId5" Type="http://schemas.openxmlformats.org/officeDocument/2006/relationships/image" Target="../media/image26.png"/><Relationship Id="rId6" Type="http://schemas.openxmlformats.org/officeDocument/2006/relationships/image" Target="../media/image2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chart" Target="../charts/chart1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chart" Target="../charts/chart2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hyperlink" Target="https://pt.wikipedia.org/wiki/Qui-quadrado" TargetMode="External"/><Relationship Id="rId4" Type="http://schemas.openxmlformats.org/officeDocument/2006/relationships/hyperlink" Target="https://scikit-learn.org/stable/modules/generated/sklearn.feature_selection.chi2.html" TargetMode="External"/><Relationship Id="rId5" Type="http://schemas.openxmlformats.org/officeDocument/2006/relationships/hyperlink" Target="https://medium.com/as-m%C3%A1quinas-que-pensam/m%C3%A9tricas-comuns-em-machine-learning-como-analisar-a-qualidade-de-chat-bots-inteligentes-m%C3%A9tricas-1ba580d7cc96" TargetMode="Externa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/>
          <p:nvPr>
            <p:ph type="ctrTitle"/>
          </p:nvPr>
        </p:nvSpPr>
        <p:spPr>
          <a:xfrm>
            <a:off x="-252412" y="3074987"/>
            <a:ext cx="9793287" cy="595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Análise e Sentimento de Texto:</a:t>
            </a:r>
            <a:br>
              <a:rPr b="1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“De </a:t>
            </a:r>
            <a:r>
              <a:rPr b="1" lang="en-US"/>
              <a:t>C</a:t>
            </a:r>
            <a:r>
              <a:rPr b="1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abo a </a:t>
            </a:r>
            <a:r>
              <a:rPr b="1" lang="en-US"/>
              <a:t>R</a:t>
            </a:r>
            <a:r>
              <a:rPr b="1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abo!”</a:t>
            </a:r>
            <a:endParaRPr/>
          </a:p>
        </p:txBody>
      </p:sp>
      <p:sp>
        <p:nvSpPr>
          <p:cNvPr id="96" name="Google Shape;96;p1"/>
          <p:cNvSpPr txBox="1"/>
          <p:nvPr>
            <p:ph idx="1" type="subTitle"/>
          </p:nvPr>
        </p:nvSpPr>
        <p:spPr>
          <a:xfrm>
            <a:off x="611187" y="3832225"/>
            <a:ext cx="78486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Pedro Assis </a:t>
            </a:r>
            <a:endParaRPr/>
          </a:p>
        </p:txBody>
      </p:sp>
      <p:sp>
        <p:nvSpPr>
          <p:cNvPr id="97" name="Google Shape;97;p1"/>
          <p:cNvSpPr txBox="1"/>
          <p:nvPr/>
        </p:nvSpPr>
        <p:spPr>
          <a:xfrm>
            <a:off x="611187" y="4156075"/>
            <a:ext cx="78486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Bacharelando em Ciência da Computação, UFRPE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5112" y="268287"/>
            <a:ext cx="1147762" cy="152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Sobre Mim...</a:t>
            </a:r>
            <a:endParaRPr/>
          </a:p>
        </p:txBody>
      </p:sp>
      <p:sp>
        <p:nvSpPr>
          <p:cNvPr id="104" name="Google Shape;104;p2"/>
          <p:cNvSpPr txBox="1"/>
          <p:nvPr>
            <p:ph idx="1" type="body"/>
          </p:nvPr>
        </p:nvSpPr>
        <p:spPr>
          <a:xfrm>
            <a:off x="0" y="1139825"/>
            <a:ext cx="5834062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“Pedro Assis, o primeiro de seu nome...”</a:t>
            </a:r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284162" y="2068512"/>
            <a:ext cx="4897437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8°Período em Ciência da Computação, UFRPE</a:t>
            </a:r>
            <a:endParaRPr/>
          </a:p>
        </p:txBody>
      </p:sp>
      <p:pic>
        <p:nvPicPr>
          <p:cNvPr id="106" name="Google Shape;10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4525" y="1989137"/>
            <a:ext cx="1185862" cy="157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"/>
          <p:cNvSpPr txBox="1"/>
          <p:nvPr/>
        </p:nvSpPr>
        <p:spPr>
          <a:xfrm>
            <a:off x="2438400" y="2387600"/>
            <a:ext cx="1879600" cy="319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Entusiasta por AI</a:t>
            </a:r>
            <a:endParaRPr/>
          </a:p>
        </p:txBody>
      </p:sp>
      <p:sp>
        <p:nvSpPr>
          <p:cNvPr id="108" name="Google Shape;108;p2"/>
          <p:cNvSpPr txBox="1"/>
          <p:nvPr/>
        </p:nvSpPr>
        <p:spPr>
          <a:xfrm>
            <a:off x="284162" y="2663825"/>
            <a:ext cx="5522912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 do Grupo de pesquisa TMG-UFRPE </a:t>
            </a:r>
            <a:endParaRPr/>
          </a:p>
        </p:txBody>
      </p:sp>
      <p:sp>
        <p:nvSpPr>
          <p:cNvPr id="109" name="Google Shape;109;p2"/>
          <p:cNvSpPr txBox="1"/>
          <p:nvPr/>
        </p:nvSpPr>
        <p:spPr>
          <a:xfrm>
            <a:off x="1652587" y="2986087"/>
            <a:ext cx="3730625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Convênio com o LIS-Marseille,França</a:t>
            </a:r>
            <a:endParaRPr/>
          </a:p>
        </p:txBody>
      </p:sp>
      <p:pic>
        <p:nvPicPr>
          <p:cNvPr id="110" name="Google Shape;11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64387" y="2201862"/>
            <a:ext cx="1800225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 txBox="1"/>
          <p:nvPr/>
        </p:nvSpPr>
        <p:spPr>
          <a:xfrm>
            <a:off x="1865312" y="3302000"/>
            <a:ext cx="3730625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Orientado pelo Professor Rinaldo Lima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Análise de Sentimento</a:t>
            </a:r>
            <a:endParaRPr/>
          </a:p>
        </p:txBody>
      </p:sp>
      <p:sp>
        <p:nvSpPr>
          <p:cNvPr id="117" name="Google Shape;117;p3"/>
          <p:cNvSpPr txBox="1"/>
          <p:nvPr>
            <p:ph idx="1" type="body"/>
          </p:nvPr>
        </p:nvSpPr>
        <p:spPr>
          <a:xfrm>
            <a:off x="250825" y="1419225"/>
            <a:ext cx="7058025" cy="827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Processamento de Linguagem Natural</a:t>
            </a:r>
            <a:endParaRPr/>
          </a:p>
        </p:txBody>
      </p:sp>
      <p:pic>
        <p:nvPicPr>
          <p:cNvPr descr="Resultado de imagem para processamento de linguagem natural" id="118" name="Google Shape;11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6237" y="2220912"/>
            <a:ext cx="4794250" cy="2303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Análise de Sentimento</a:t>
            </a:r>
            <a:endParaRPr/>
          </a:p>
        </p:txBody>
      </p:sp>
      <p:pic>
        <p:nvPicPr>
          <p:cNvPr descr="Resultado de imagem para análise de sentimento" id="124" name="Google Shape;12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7450" y="1347787"/>
            <a:ext cx="6670675" cy="316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Análise de Sentimento</a:t>
            </a:r>
            <a:endParaRPr/>
          </a:p>
        </p:txBody>
      </p:sp>
      <p:pic>
        <p:nvPicPr>
          <p:cNvPr id="130" name="Google Shape;13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4075" y="1060450"/>
            <a:ext cx="4705350" cy="399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/>
          <p:cNvSpPr txBox="1"/>
          <p:nvPr>
            <p:ph type="title"/>
          </p:nvPr>
        </p:nvSpPr>
        <p:spPr>
          <a:xfrm>
            <a:off x="2195512" y="1635125"/>
            <a:ext cx="4824412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Análise de sentimento:</a:t>
            </a:r>
            <a:endParaRPr/>
          </a:p>
        </p:txBody>
      </p:sp>
      <p:sp>
        <p:nvSpPr>
          <p:cNvPr id="136" name="Google Shape;136;p6"/>
          <p:cNvSpPr txBox="1"/>
          <p:nvPr/>
        </p:nvSpPr>
        <p:spPr>
          <a:xfrm>
            <a:off x="2700337" y="2427287"/>
            <a:ext cx="381635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“De cabo a Rabo”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Base de dados...</a:t>
            </a:r>
            <a:endParaRPr/>
          </a:p>
        </p:txBody>
      </p:sp>
      <p:sp>
        <p:nvSpPr>
          <p:cNvPr id="142" name="Google Shape;142;p7"/>
          <p:cNvSpPr txBox="1"/>
          <p:nvPr>
            <p:ph idx="1" type="body"/>
          </p:nvPr>
        </p:nvSpPr>
        <p:spPr>
          <a:xfrm>
            <a:off x="250825" y="1168400"/>
            <a:ext cx="8642350" cy="2411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Conjunto de dados IMDB com análises de filmes em 2 mil documentos para processamento em linguagem natural ou análise de texto.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Este é um conjunto de dados para classificação de sentimentos binários.</a:t>
            </a:r>
            <a:endParaRPr/>
          </a:p>
        </p:txBody>
      </p:sp>
      <p:sp>
        <p:nvSpPr>
          <p:cNvPr id="143" name="Google Shape;143;p7"/>
          <p:cNvSpPr txBox="1"/>
          <p:nvPr/>
        </p:nvSpPr>
        <p:spPr>
          <a:xfrm>
            <a:off x="3692525" y="3579812"/>
            <a:ext cx="5456237" cy="576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1000 documentos Positivos</a:t>
            </a:r>
            <a:endParaRPr/>
          </a:p>
        </p:txBody>
      </p:sp>
      <p:sp>
        <p:nvSpPr>
          <p:cNvPr id="144" name="Google Shape;144;p7"/>
          <p:cNvSpPr txBox="1"/>
          <p:nvPr/>
        </p:nvSpPr>
        <p:spPr>
          <a:xfrm>
            <a:off x="490537" y="4156075"/>
            <a:ext cx="5456237" cy="576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1000 documentos Negativos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Base de dados...</a:t>
            </a:r>
            <a:endParaRPr/>
          </a:p>
        </p:txBody>
      </p:sp>
      <p:sp>
        <p:nvSpPr>
          <p:cNvPr id="150" name="Google Shape;150;p8"/>
          <p:cNvSpPr txBox="1"/>
          <p:nvPr>
            <p:ph idx="1" type="body"/>
          </p:nvPr>
        </p:nvSpPr>
        <p:spPr>
          <a:xfrm>
            <a:off x="250825" y="1168400"/>
            <a:ext cx="8642350" cy="611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Dataset possui dois campos...</a:t>
            </a:r>
            <a:endParaRPr/>
          </a:p>
        </p:txBody>
      </p:sp>
      <p:sp>
        <p:nvSpPr>
          <p:cNvPr id="151" name="Google Shape;151;p8"/>
          <p:cNvSpPr txBox="1"/>
          <p:nvPr/>
        </p:nvSpPr>
        <p:spPr>
          <a:xfrm>
            <a:off x="1187450" y="2139950"/>
            <a:ext cx="6337300" cy="611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“Review” do usuário sobre o Filme</a:t>
            </a:r>
            <a:endParaRPr/>
          </a:p>
        </p:txBody>
      </p:sp>
      <p:sp>
        <p:nvSpPr>
          <p:cNvPr id="152" name="Google Shape;152;p8"/>
          <p:cNvSpPr txBox="1"/>
          <p:nvPr/>
        </p:nvSpPr>
        <p:spPr>
          <a:xfrm>
            <a:off x="3635375" y="3003550"/>
            <a:ext cx="5113337" cy="611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sentimento (Polaridade)</a:t>
            </a:r>
            <a:endParaRPr/>
          </a:p>
          <a:p>
            <a:pPr indent="-285750" lvl="1" marL="74295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0 -&gt; Negativo</a:t>
            </a:r>
            <a:endParaRPr/>
          </a:p>
          <a:p>
            <a:pPr indent="-285750" lvl="1" marL="74295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1 -&gt; Positivo</a:t>
            </a:r>
            <a:endParaRPr/>
          </a:p>
        </p:txBody>
      </p:sp>
      <p:sp>
        <p:nvSpPr>
          <p:cNvPr id="153" name="Google Shape;153;p8"/>
          <p:cNvSpPr txBox="1"/>
          <p:nvPr/>
        </p:nvSpPr>
        <p:spPr>
          <a:xfrm>
            <a:off x="3025775" y="2743200"/>
            <a:ext cx="574675" cy="611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Base de dados...</a:t>
            </a:r>
            <a:endParaRPr/>
          </a:p>
        </p:txBody>
      </p:sp>
      <p:sp>
        <p:nvSpPr>
          <p:cNvPr id="159" name="Google Shape;159;p9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Alguns Artigos que usaram essa mesma base de dados (Para Comparar)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sentimental education: sentiment analysis using subjectivity summarization based on minimum cuts, Pang and L. Lee (2004)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Movie Review Classification Based on a Multiple Classifier, Tsutsumia (2007)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Sentiment classification of movie reviews using contextual valence shifters. Kennedy and D. Inkpen (2006)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Learning Word Vectors for Sentiment Analysis, Andrew Y. Ng (2015)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Classificationof sentimento reviews using n-gram machine learning approuch, Abinash Tripathy (2016)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"/>
          <p:cNvSpPr txBox="1"/>
          <p:nvPr>
            <p:ph type="title"/>
          </p:nvPr>
        </p:nvSpPr>
        <p:spPr>
          <a:xfrm>
            <a:off x="250825" y="361950"/>
            <a:ext cx="6265862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Pré Processamento de Texto</a:t>
            </a:r>
            <a:endParaRPr/>
          </a:p>
        </p:txBody>
      </p:sp>
      <p:sp>
        <p:nvSpPr>
          <p:cNvPr id="165" name="Google Shape;165;p10"/>
          <p:cNvSpPr txBox="1"/>
          <p:nvPr>
            <p:ph idx="1" type="body"/>
          </p:nvPr>
        </p:nvSpPr>
        <p:spPr>
          <a:xfrm>
            <a:off x="250825" y="1168400"/>
            <a:ext cx="2233612" cy="755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Pipeline</a:t>
            </a:r>
            <a:endParaRPr/>
          </a:p>
        </p:txBody>
      </p:sp>
      <p:sp>
        <p:nvSpPr>
          <p:cNvPr id="166" name="Google Shape;166;p10"/>
          <p:cNvSpPr txBox="1"/>
          <p:nvPr/>
        </p:nvSpPr>
        <p:spPr>
          <a:xfrm>
            <a:off x="2916237" y="1168400"/>
            <a:ext cx="6227762" cy="504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My talk at TDC wasn’t bad, that’s amazing!</a:t>
            </a:r>
            <a:endParaRPr/>
          </a:p>
        </p:txBody>
      </p:sp>
      <p:sp>
        <p:nvSpPr>
          <p:cNvPr id="167" name="Google Shape;167;p10"/>
          <p:cNvSpPr txBox="1"/>
          <p:nvPr/>
        </p:nvSpPr>
        <p:spPr>
          <a:xfrm>
            <a:off x="1042987" y="1924050"/>
            <a:ext cx="1657350" cy="576262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Tokenization</a:t>
            </a:r>
            <a:endParaRPr/>
          </a:p>
        </p:txBody>
      </p:sp>
      <p:sp>
        <p:nvSpPr>
          <p:cNvPr id="168" name="Google Shape;168;p10"/>
          <p:cNvSpPr/>
          <p:nvPr/>
        </p:nvSpPr>
        <p:spPr>
          <a:xfrm>
            <a:off x="373062" y="2032000"/>
            <a:ext cx="576262" cy="287337"/>
          </a:xfrm>
          <a:prstGeom prst="rightArrow">
            <a:avLst>
              <a:gd fmla="val 16215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0"/>
          <p:cNvSpPr txBox="1"/>
          <p:nvPr/>
        </p:nvSpPr>
        <p:spPr>
          <a:xfrm>
            <a:off x="1235075" y="2513012"/>
            <a:ext cx="1273175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(Lower case)</a:t>
            </a:r>
            <a:endParaRPr/>
          </a:p>
        </p:txBody>
      </p:sp>
      <p:sp>
        <p:nvSpPr>
          <p:cNvPr id="170" name="Google Shape;170;p10"/>
          <p:cNvSpPr txBox="1"/>
          <p:nvPr/>
        </p:nvSpPr>
        <p:spPr>
          <a:xfrm>
            <a:off x="2908300" y="2032000"/>
            <a:ext cx="5192712" cy="50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[my,talk,at,tdc,was,not,bad, ‘,’ ,that,is,amazing,!]</a:t>
            </a:r>
            <a:endParaRPr/>
          </a:p>
        </p:txBody>
      </p:sp>
      <p:sp>
        <p:nvSpPr>
          <p:cNvPr id="171" name="Google Shape;171;p10"/>
          <p:cNvSpPr txBox="1"/>
          <p:nvPr/>
        </p:nvSpPr>
        <p:spPr>
          <a:xfrm>
            <a:off x="1042987" y="3435350"/>
            <a:ext cx="1657350" cy="576262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Stop Word</a:t>
            </a:r>
            <a:endParaRPr/>
          </a:p>
        </p:txBody>
      </p:sp>
      <p:sp>
        <p:nvSpPr>
          <p:cNvPr id="172" name="Google Shape;172;p10"/>
          <p:cNvSpPr/>
          <p:nvPr/>
        </p:nvSpPr>
        <p:spPr>
          <a:xfrm rot="5400000">
            <a:off x="1584325" y="2967037"/>
            <a:ext cx="574675" cy="288925"/>
          </a:xfrm>
          <a:prstGeom prst="rightArrow">
            <a:avLst>
              <a:gd fmla="val 1617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0"/>
          <p:cNvSpPr txBox="1"/>
          <p:nvPr/>
        </p:nvSpPr>
        <p:spPr>
          <a:xfrm>
            <a:off x="2895600" y="3508375"/>
            <a:ext cx="4975225" cy="50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[talk, tdc, not,bad,that,amazing]</a:t>
            </a:r>
            <a:endParaRPr/>
          </a:p>
        </p:txBody>
      </p:sp>
      <p:sp>
        <p:nvSpPr>
          <p:cNvPr id="174" name="Google Shape;174;p10"/>
          <p:cNvSpPr txBox="1"/>
          <p:nvPr/>
        </p:nvSpPr>
        <p:spPr>
          <a:xfrm>
            <a:off x="1379537" y="4006850"/>
            <a:ext cx="1273175" cy="273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(Punction)</a:t>
            </a:r>
            <a:endParaRPr/>
          </a:p>
        </p:txBody>
      </p:sp>
      <p:sp>
        <p:nvSpPr>
          <p:cNvPr id="175" name="Google Shape;175;p10"/>
          <p:cNvSpPr txBox="1"/>
          <p:nvPr/>
        </p:nvSpPr>
        <p:spPr>
          <a:xfrm>
            <a:off x="2916237" y="4322762"/>
            <a:ext cx="1819275" cy="574675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root</a:t>
            </a:r>
            <a:endParaRPr/>
          </a:p>
        </p:txBody>
      </p:sp>
      <p:sp>
        <p:nvSpPr>
          <p:cNvPr id="176" name="Google Shape;176;p10"/>
          <p:cNvSpPr/>
          <p:nvPr/>
        </p:nvSpPr>
        <p:spPr>
          <a:xfrm rot="5400000">
            <a:off x="2036762" y="4022725"/>
            <a:ext cx="527050" cy="1079500"/>
          </a:xfrm>
          <a:custGeom>
            <a:rect b="b" l="l" r="r" t="t"/>
            <a:pathLst>
              <a:path extrusionOk="0" h="1079500" w="527050">
                <a:moveTo>
                  <a:pt x="0" y="947738"/>
                </a:moveTo>
                <a:lnTo>
                  <a:pt x="329406" y="947738"/>
                </a:lnTo>
                <a:lnTo>
                  <a:pt x="329406" y="131763"/>
                </a:lnTo>
                <a:lnTo>
                  <a:pt x="263525" y="131763"/>
                </a:lnTo>
                <a:lnTo>
                  <a:pt x="395288" y="0"/>
                </a:lnTo>
                <a:lnTo>
                  <a:pt x="527050" y="131763"/>
                </a:lnTo>
                <a:lnTo>
                  <a:pt x="461169" y="131763"/>
                </a:lnTo>
                <a:lnTo>
                  <a:pt x="461169" y="1079500"/>
                </a:lnTo>
                <a:lnTo>
                  <a:pt x="0" y="1079500"/>
                </a:lnTo>
                <a:lnTo>
                  <a:pt x="0" y="947738"/>
                </a:ln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0"/>
          <p:cNvSpPr txBox="1"/>
          <p:nvPr/>
        </p:nvSpPr>
        <p:spPr>
          <a:xfrm>
            <a:off x="4735512" y="4394200"/>
            <a:ext cx="4975225" cy="50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[talk, tdc, not,bad,that,amaze]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"/>
          <p:cNvSpPr txBox="1"/>
          <p:nvPr>
            <p:ph type="title"/>
          </p:nvPr>
        </p:nvSpPr>
        <p:spPr>
          <a:xfrm>
            <a:off x="250825" y="361950"/>
            <a:ext cx="6265862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Pré Processamento de Texto</a:t>
            </a:r>
            <a:endParaRPr/>
          </a:p>
        </p:txBody>
      </p:sp>
      <p:sp>
        <p:nvSpPr>
          <p:cNvPr id="183" name="Google Shape;183;p11"/>
          <p:cNvSpPr txBox="1"/>
          <p:nvPr>
            <p:ph idx="1" type="body"/>
          </p:nvPr>
        </p:nvSpPr>
        <p:spPr>
          <a:xfrm>
            <a:off x="250825" y="1168400"/>
            <a:ext cx="2233612" cy="755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Pipeline</a:t>
            </a:r>
            <a:endParaRPr/>
          </a:p>
        </p:txBody>
      </p:sp>
      <p:sp>
        <p:nvSpPr>
          <p:cNvPr id="184" name="Google Shape;184;p11"/>
          <p:cNvSpPr txBox="1"/>
          <p:nvPr/>
        </p:nvSpPr>
        <p:spPr>
          <a:xfrm>
            <a:off x="2916237" y="1168400"/>
            <a:ext cx="6227762" cy="504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My talk at TDC wasn’t bad, that’s amazing!</a:t>
            </a:r>
            <a:endParaRPr/>
          </a:p>
        </p:txBody>
      </p:sp>
      <p:sp>
        <p:nvSpPr>
          <p:cNvPr id="185" name="Google Shape;185;p11"/>
          <p:cNvSpPr txBox="1"/>
          <p:nvPr/>
        </p:nvSpPr>
        <p:spPr>
          <a:xfrm>
            <a:off x="879475" y="1924050"/>
            <a:ext cx="1820862" cy="576262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root</a:t>
            </a:r>
            <a:endParaRPr/>
          </a:p>
        </p:txBody>
      </p:sp>
      <p:sp>
        <p:nvSpPr>
          <p:cNvPr id="186" name="Google Shape;186;p11"/>
          <p:cNvSpPr txBox="1"/>
          <p:nvPr/>
        </p:nvSpPr>
        <p:spPr>
          <a:xfrm>
            <a:off x="2700337" y="1981200"/>
            <a:ext cx="4975225" cy="504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[talk, tdc, not,bad,that,amaze]</a:t>
            </a:r>
            <a:endParaRPr/>
          </a:p>
        </p:txBody>
      </p:sp>
      <p:sp>
        <p:nvSpPr>
          <p:cNvPr id="187" name="Google Shape;187;p11"/>
          <p:cNvSpPr/>
          <p:nvPr/>
        </p:nvSpPr>
        <p:spPr>
          <a:xfrm>
            <a:off x="220662" y="2066925"/>
            <a:ext cx="576262" cy="288925"/>
          </a:xfrm>
          <a:prstGeom prst="rightArrow">
            <a:avLst>
              <a:gd fmla="val 16185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1"/>
          <p:cNvSpPr txBox="1"/>
          <p:nvPr/>
        </p:nvSpPr>
        <p:spPr>
          <a:xfrm>
            <a:off x="879475" y="3184525"/>
            <a:ext cx="1820862" cy="574675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POS-Filter</a:t>
            </a:r>
            <a:endParaRPr/>
          </a:p>
        </p:txBody>
      </p:sp>
      <p:sp>
        <p:nvSpPr>
          <p:cNvPr id="189" name="Google Shape;189;p11"/>
          <p:cNvSpPr/>
          <p:nvPr/>
        </p:nvSpPr>
        <p:spPr>
          <a:xfrm rot="5400000">
            <a:off x="1546225" y="2689225"/>
            <a:ext cx="487362" cy="287337"/>
          </a:xfrm>
          <a:prstGeom prst="rightArrow">
            <a:avLst>
              <a:gd fmla="val 15233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1"/>
          <p:cNvSpPr txBox="1"/>
          <p:nvPr/>
        </p:nvSpPr>
        <p:spPr>
          <a:xfrm>
            <a:off x="1044575" y="3730625"/>
            <a:ext cx="14906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Part-Of-Speach</a:t>
            </a:r>
            <a:endParaRPr/>
          </a:p>
        </p:txBody>
      </p:sp>
      <p:sp>
        <p:nvSpPr>
          <p:cNvPr id="191" name="Google Shape;191;p11"/>
          <p:cNvSpPr txBox="1"/>
          <p:nvPr/>
        </p:nvSpPr>
        <p:spPr>
          <a:xfrm>
            <a:off x="2700337" y="2871787"/>
            <a:ext cx="1677987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Substantivo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1"/>
          <p:cNvSpPr txBox="1"/>
          <p:nvPr/>
        </p:nvSpPr>
        <p:spPr>
          <a:xfrm>
            <a:off x="4522787" y="3255962"/>
            <a:ext cx="3217862" cy="50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[talk, tdc, not,bad,that,amaze]</a:t>
            </a:r>
            <a:endParaRPr/>
          </a:p>
        </p:txBody>
      </p:sp>
      <p:cxnSp>
        <p:nvCxnSpPr>
          <p:cNvPr id="193" name="Google Shape;193;p11"/>
          <p:cNvCxnSpPr/>
          <p:nvPr/>
        </p:nvCxnSpPr>
        <p:spPr>
          <a:xfrm>
            <a:off x="4284662" y="3076575"/>
            <a:ext cx="539700" cy="250800"/>
          </a:xfrm>
          <a:prstGeom prst="curvedConnector3">
            <a:avLst>
              <a:gd fmla="val 21612" name="adj1"/>
            </a:avLst>
          </a:prstGeom>
          <a:noFill/>
          <a:ln cap="flat" cmpd="sng" w="28575">
            <a:solidFill>
              <a:srgbClr val="BE4B48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194" name="Google Shape;194;p11"/>
          <p:cNvCxnSpPr/>
          <p:nvPr/>
        </p:nvCxnSpPr>
        <p:spPr>
          <a:xfrm>
            <a:off x="4284662" y="3076575"/>
            <a:ext cx="1036500" cy="250800"/>
          </a:xfrm>
          <a:prstGeom prst="curvedConnector3">
            <a:avLst>
              <a:gd fmla="val 21742" name="adj1"/>
            </a:avLst>
          </a:prstGeom>
          <a:noFill/>
          <a:ln cap="flat" cmpd="sng" w="28575">
            <a:solidFill>
              <a:srgbClr val="BE4B48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195" name="Google Shape;195;p11"/>
          <p:cNvCxnSpPr/>
          <p:nvPr/>
        </p:nvCxnSpPr>
        <p:spPr>
          <a:xfrm rot="-5400000">
            <a:off x="5548537" y="3785812"/>
            <a:ext cx="438300" cy="600"/>
          </a:xfrm>
          <a:prstGeom prst="curvedConnector3">
            <a:avLst>
              <a:gd fmla="val 9761" name="adj1"/>
            </a:avLst>
          </a:prstGeom>
          <a:noFill/>
          <a:ln cap="flat" cmpd="sng" w="28575">
            <a:solidFill>
              <a:srgbClr val="BE4B48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sp>
        <p:nvSpPr>
          <p:cNvPr id="196" name="Google Shape;196;p11"/>
          <p:cNvSpPr txBox="1"/>
          <p:nvPr/>
        </p:nvSpPr>
        <p:spPr>
          <a:xfrm>
            <a:off x="5016500" y="3946525"/>
            <a:ext cx="1500187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Advérbios</a:t>
            </a:r>
            <a:endParaRPr/>
          </a:p>
        </p:txBody>
      </p:sp>
      <p:sp>
        <p:nvSpPr>
          <p:cNvPr id="197" name="Google Shape;197;p11"/>
          <p:cNvSpPr txBox="1"/>
          <p:nvPr/>
        </p:nvSpPr>
        <p:spPr>
          <a:xfrm>
            <a:off x="8015287" y="3201987"/>
            <a:ext cx="1076325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Verbo</a:t>
            </a:r>
            <a:endParaRPr/>
          </a:p>
        </p:txBody>
      </p:sp>
      <p:sp>
        <p:nvSpPr>
          <p:cNvPr id="198" name="Google Shape;198;p11"/>
          <p:cNvSpPr txBox="1"/>
          <p:nvPr/>
        </p:nvSpPr>
        <p:spPr>
          <a:xfrm>
            <a:off x="6029325" y="2513012"/>
            <a:ext cx="129381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Adjetivo</a:t>
            </a:r>
            <a:endParaRPr/>
          </a:p>
        </p:txBody>
      </p:sp>
      <p:cxnSp>
        <p:nvCxnSpPr>
          <p:cNvPr id="199" name="Google Shape;199;p11"/>
          <p:cNvCxnSpPr/>
          <p:nvPr/>
        </p:nvCxnSpPr>
        <p:spPr>
          <a:xfrm rot="5400000">
            <a:off x="6258674" y="2909149"/>
            <a:ext cx="444600" cy="392100"/>
          </a:xfrm>
          <a:prstGeom prst="curvedConnector3">
            <a:avLst>
              <a:gd fmla="val 10798" name="adj1"/>
            </a:avLst>
          </a:prstGeom>
          <a:noFill/>
          <a:ln cap="flat" cmpd="sng" w="28575">
            <a:solidFill>
              <a:srgbClr val="BE4B48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200" name="Google Shape;200;p11"/>
          <p:cNvCxnSpPr/>
          <p:nvPr/>
        </p:nvCxnSpPr>
        <p:spPr>
          <a:xfrm flipH="1" rot="-5400000">
            <a:off x="6790587" y="2889987"/>
            <a:ext cx="468300" cy="406500"/>
          </a:xfrm>
          <a:prstGeom prst="curvedConnector3">
            <a:avLst>
              <a:gd fmla="val 10800" name="adj1"/>
            </a:avLst>
          </a:prstGeom>
          <a:noFill/>
          <a:ln cap="flat" cmpd="sng" w="28575">
            <a:solidFill>
              <a:srgbClr val="BE4B48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sp>
        <p:nvSpPr>
          <p:cNvPr id="201" name="Google Shape;201;p11"/>
          <p:cNvSpPr txBox="1"/>
          <p:nvPr/>
        </p:nvSpPr>
        <p:spPr>
          <a:xfrm>
            <a:off x="7323137" y="4435475"/>
            <a:ext cx="162877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Preposição</a:t>
            </a:r>
            <a:endParaRPr/>
          </a:p>
        </p:txBody>
      </p:sp>
      <p:cxnSp>
        <p:nvCxnSpPr>
          <p:cNvPr id="202" name="Google Shape;202;p11"/>
          <p:cNvCxnSpPr/>
          <p:nvPr/>
        </p:nvCxnSpPr>
        <p:spPr>
          <a:xfrm>
            <a:off x="6662737" y="3611562"/>
            <a:ext cx="1112837" cy="782637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sp>
        <p:nvSpPr>
          <p:cNvPr id="203" name="Google Shape;203;p11"/>
          <p:cNvSpPr txBox="1"/>
          <p:nvPr/>
        </p:nvSpPr>
        <p:spPr>
          <a:xfrm>
            <a:off x="1809750" y="4443412"/>
            <a:ext cx="3217862" cy="504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[talk, tdc, not,bad,amaze]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"/>
          <p:cNvSpPr txBox="1"/>
          <p:nvPr>
            <p:ph type="title"/>
          </p:nvPr>
        </p:nvSpPr>
        <p:spPr>
          <a:xfrm>
            <a:off x="250825" y="361950"/>
            <a:ext cx="6265862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Pré Processamento de Texto</a:t>
            </a:r>
            <a:endParaRPr/>
          </a:p>
        </p:txBody>
      </p:sp>
      <p:sp>
        <p:nvSpPr>
          <p:cNvPr id="209" name="Google Shape;209;p12"/>
          <p:cNvSpPr txBox="1"/>
          <p:nvPr>
            <p:ph idx="1" type="body"/>
          </p:nvPr>
        </p:nvSpPr>
        <p:spPr>
          <a:xfrm>
            <a:off x="250825" y="1168400"/>
            <a:ext cx="2233612" cy="755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Pipeline</a:t>
            </a:r>
            <a:endParaRPr/>
          </a:p>
        </p:txBody>
      </p:sp>
      <p:sp>
        <p:nvSpPr>
          <p:cNvPr id="210" name="Google Shape;210;p12"/>
          <p:cNvSpPr txBox="1"/>
          <p:nvPr/>
        </p:nvSpPr>
        <p:spPr>
          <a:xfrm>
            <a:off x="2916237" y="1168400"/>
            <a:ext cx="6227762" cy="504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My talk at TDC wasn’t bad, that’s amazing!</a:t>
            </a:r>
            <a:endParaRPr/>
          </a:p>
        </p:txBody>
      </p:sp>
      <p:sp>
        <p:nvSpPr>
          <p:cNvPr id="211" name="Google Shape;211;p12"/>
          <p:cNvSpPr txBox="1"/>
          <p:nvPr/>
        </p:nvSpPr>
        <p:spPr>
          <a:xfrm>
            <a:off x="879475" y="1924050"/>
            <a:ext cx="1820862" cy="576262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POS-Filter</a:t>
            </a:r>
            <a:endParaRPr/>
          </a:p>
        </p:txBody>
      </p:sp>
      <p:sp>
        <p:nvSpPr>
          <p:cNvPr id="212" name="Google Shape;212;p12"/>
          <p:cNvSpPr/>
          <p:nvPr/>
        </p:nvSpPr>
        <p:spPr>
          <a:xfrm>
            <a:off x="220662" y="2066925"/>
            <a:ext cx="576262" cy="288925"/>
          </a:xfrm>
          <a:prstGeom prst="rightArrow">
            <a:avLst>
              <a:gd fmla="val 16185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2"/>
          <p:cNvSpPr txBox="1"/>
          <p:nvPr/>
        </p:nvSpPr>
        <p:spPr>
          <a:xfrm>
            <a:off x="303212" y="2527300"/>
            <a:ext cx="3217862" cy="504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[talk, tdc, not,bad,amaze]</a:t>
            </a:r>
            <a:endParaRPr/>
          </a:p>
        </p:txBody>
      </p:sp>
      <p:sp>
        <p:nvSpPr>
          <p:cNvPr id="214" name="Google Shape;214;p12"/>
          <p:cNvSpPr/>
          <p:nvPr/>
        </p:nvSpPr>
        <p:spPr>
          <a:xfrm rot="7380000">
            <a:off x="6904037" y="2870200"/>
            <a:ext cx="814387" cy="287337"/>
          </a:xfrm>
          <a:prstGeom prst="rightArrow">
            <a:avLst>
              <a:gd fmla="val 17789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2"/>
          <p:cNvSpPr txBox="1"/>
          <p:nvPr/>
        </p:nvSpPr>
        <p:spPr>
          <a:xfrm>
            <a:off x="3563937" y="1924050"/>
            <a:ext cx="1819275" cy="576262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Negation Word</a:t>
            </a:r>
            <a:endParaRPr/>
          </a:p>
        </p:txBody>
      </p:sp>
      <p:sp>
        <p:nvSpPr>
          <p:cNvPr id="216" name="Google Shape;216;p12"/>
          <p:cNvSpPr txBox="1"/>
          <p:nvPr/>
        </p:nvSpPr>
        <p:spPr>
          <a:xfrm>
            <a:off x="3114675" y="2509837"/>
            <a:ext cx="3217862" cy="50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[talk, tdc, bad_NOT,amaze]</a:t>
            </a:r>
            <a:endParaRPr/>
          </a:p>
        </p:txBody>
      </p:sp>
      <p:sp>
        <p:nvSpPr>
          <p:cNvPr id="217" name="Google Shape;217;p12"/>
          <p:cNvSpPr/>
          <p:nvPr/>
        </p:nvSpPr>
        <p:spPr>
          <a:xfrm>
            <a:off x="5646737" y="2092325"/>
            <a:ext cx="576262" cy="287337"/>
          </a:xfrm>
          <a:prstGeom prst="rightArrow">
            <a:avLst>
              <a:gd fmla="val 16215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2"/>
          <p:cNvSpPr txBox="1"/>
          <p:nvPr/>
        </p:nvSpPr>
        <p:spPr>
          <a:xfrm>
            <a:off x="6400800" y="1944687"/>
            <a:ext cx="1820862" cy="576262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N_gram</a:t>
            </a:r>
            <a:endParaRPr/>
          </a:p>
        </p:txBody>
      </p:sp>
      <p:sp>
        <p:nvSpPr>
          <p:cNvPr id="219" name="Google Shape;219;p12"/>
          <p:cNvSpPr txBox="1"/>
          <p:nvPr/>
        </p:nvSpPr>
        <p:spPr>
          <a:xfrm>
            <a:off x="511175" y="3433762"/>
            <a:ext cx="842327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[talk,talk__tdc, tdc, tdc__bad_NOT,bad_NOT, bad_NOT__amaze,amaze]</a:t>
            </a:r>
            <a:endParaRPr/>
          </a:p>
        </p:txBody>
      </p:sp>
      <p:sp>
        <p:nvSpPr>
          <p:cNvPr id="220" name="Google Shape;220;p12"/>
          <p:cNvSpPr/>
          <p:nvPr/>
        </p:nvSpPr>
        <p:spPr>
          <a:xfrm>
            <a:off x="2843212" y="2076450"/>
            <a:ext cx="576262" cy="287337"/>
          </a:xfrm>
          <a:prstGeom prst="rightArrow">
            <a:avLst>
              <a:gd fmla="val 16215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2"/>
          <p:cNvSpPr txBox="1"/>
          <p:nvPr/>
        </p:nvSpPr>
        <p:spPr>
          <a:xfrm>
            <a:off x="3521075" y="4095750"/>
            <a:ext cx="1819275" cy="574675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Threshold</a:t>
            </a:r>
            <a:endParaRPr/>
          </a:p>
        </p:txBody>
      </p:sp>
      <p:sp>
        <p:nvSpPr>
          <p:cNvPr id="222" name="Google Shape;222;p12"/>
          <p:cNvSpPr txBox="1"/>
          <p:nvPr/>
        </p:nvSpPr>
        <p:spPr>
          <a:xfrm>
            <a:off x="4113212" y="4637087"/>
            <a:ext cx="720725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TF = 5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"/>
          <p:cNvSpPr txBox="1"/>
          <p:nvPr>
            <p:ph type="title"/>
          </p:nvPr>
        </p:nvSpPr>
        <p:spPr>
          <a:xfrm>
            <a:off x="250825" y="361950"/>
            <a:ext cx="6265862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Pré Processamento de Texto</a:t>
            </a:r>
            <a:endParaRPr/>
          </a:p>
        </p:txBody>
      </p:sp>
      <p:sp>
        <p:nvSpPr>
          <p:cNvPr id="228" name="Google Shape;228;p13"/>
          <p:cNvSpPr txBox="1"/>
          <p:nvPr>
            <p:ph idx="1" type="body"/>
          </p:nvPr>
        </p:nvSpPr>
        <p:spPr>
          <a:xfrm>
            <a:off x="250825" y="1168400"/>
            <a:ext cx="2233612" cy="755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Pipeline</a:t>
            </a:r>
            <a:endParaRPr/>
          </a:p>
        </p:txBody>
      </p:sp>
      <p:sp>
        <p:nvSpPr>
          <p:cNvPr id="229" name="Google Shape;229;p13"/>
          <p:cNvSpPr txBox="1"/>
          <p:nvPr/>
        </p:nvSpPr>
        <p:spPr>
          <a:xfrm>
            <a:off x="1042987" y="1924050"/>
            <a:ext cx="1657350" cy="576262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Tokenization</a:t>
            </a:r>
            <a:endParaRPr/>
          </a:p>
        </p:txBody>
      </p:sp>
      <p:sp>
        <p:nvSpPr>
          <p:cNvPr id="230" name="Google Shape;230;p13"/>
          <p:cNvSpPr/>
          <p:nvPr/>
        </p:nvSpPr>
        <p:spPr>
          <a:xfrm>
            <a:off x="373062" y="2032000"/>
            <a:ext cx="576262" cy="287337"/>
          </a:xfrm>
          <a:prstGeom prst="rightArrow">
            <a:avLst>
              <a:gd fmla="val 16215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3"/>
          <p:cNvSpPr txBox="1"/>
          <p:nvPr/>
        </p:nvSpPr>
        <p:spPr>
          <a:xfrm>
            <a:off x="3492500" y="1924050"/>
            <a:ext cx="1655762" cy="576262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Stop Word</a:t>
            </a:r>
            <a:endParaRPr/>
          </a:p>
        </p:txBody>
      </p:sp>
      <p:sp>
        <p:nvSpPr>
          <p:cNvPr id="232" name="Google Shape;232;p13"/>
          <p:cNvSpPr txBox="1"/>
          <p:nvPr/>
        </p:nvSpPr>
        <p:spPr>
          <a:xfrm>
            <a:off x="5969000" y="1924050"/>
            <a:ext cx="1820862" cy="576262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root</a:t>
            </a:r>
            <a:endParaRPr/>
          </a:p>
        </p:txBody>
      </p:sp>
      <p:sp>
        <p:nvSpPr>
          <p:cNvPr id="233" name="Google Shape;233;p13"/>
          <p:cNvSpPr/>
          <p:nvPr/>
        </p:nvSpPr>
        <p:spPr>
          <a:xfrm>
            <a:off x="2794000" y="2068512"/>
            <a:ext cx="576262" cy="287337"/>
          </a:xfrm>
          <a:prstGeom prst="rightArrow">
            <a:avLst>
              <a:gd fmla="val 16215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3"/>
          <p:cNvSpPr/>
          <p:nvPr/>
        </p:nvSpPr>
        <p:spPr>
          <a:xfrm>
            <a:off x="5270500" y="2066925"/>
            <a:ext cx="576262" cy="288925"/>
          </a:xfrm>
          <a:prstGeom prst="rightArrow">
            <a:avLst>
              <a:gd fmla="val 16185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3"/>
          <p:cNvSpPr txBox="1"/>
          <p:nvPr/>
        </p:nvSpPr>
        <p:spPr>
          <a:xfrm>
            <a:off x="5969000" y="3254375"/>
            <a:ext cx="1820862" cy="576262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POS-Filter</a:t>
            </a:r>
            <a:endParaRPr/>
          </a:p>
        </p:txBody>
      </p:sp>
      <p:sp>
        <p:nvSpPr>
          <p:cNvPr id="236" name="Google Shape;236;p13"/>
          <p:cNvSpPr txBox="1"/>
          <p:nvPr/>
        </p:nvSpPr>
        <p:spPr>
          <a:xfrm>
            <a:off x="3492500" y="3265487"/>
            <a:ext cx="1655762" cy="574675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Negation Word</a:t>
            </a:r>
            <a:endParaRPr/>
          </a:p>
        </p:txBody>
      </p:sp>
      <p:sp>
        <p:nvSpPr>
          <p:cNvPr id="237" name="Google Shape;237;p13"/>
          <p:cNvSpPr txBox="1"/>
          <p:nvPr/>
        </p:nvSpPr>
        <p:spPr>
          <a:xfrm>
            <a:off x="1042987" y="3254375"/>
            <a:ext cx="1657350" cy="576262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N_gram</a:t>
            </a:r>
            <a:endParaRPr/>
          </a:p>
        </p:txBody>
      </p:sp>
      <p:sp>
        <p:nvSpPr>
          <p:cNvPr id="238" name="Google Shape;238;p13"/>
          <p:cNvSpPr txBox="1"/>
          <p:nvPr/>
        </p:nvSpPr>
        <p:spPr>
          <a:xfrm>
            <a:off x="3635375" y="4294187"/>
            <a:ext cx="1820862" cy="576262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Threshold</a:t>
            </a:r>
            <a:endParaRPr/>
          </a:p>
        </p:txBody>
      </p:sp>
      <p:sp>
        <p:nvSpPr>
          <p:cNvPr id="239" name="Google Shape;239;p13"/>
          <p:cNvSpPr/>
          <p:nvPr/>
        </p:nvSpPr>
        <p:spPr>
          <a:xfrm rot="5400000">
            <a:off x="6611143" y="2732881"/>
            <a:ext cx="576262" cy="288925"/>
          </a:xfrm>
          <a:prstGeom prst="rightArrow">
            <a:avLst>
              <a:gd fmla="val 16185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3"/>
          <p:cNvSpPr/>
          <p:nvPr/>
        </p:nvSpPr>
        <p:spPr>
          <a:xfrm rot="10800000">
            <a:off x="5270500" y="3362325"/>
            <a:ext cx="576262" cy="288925"/>
          </a:xfrm>
          <a:prstGeom prst="rightArrow">
            <a:avLst>
              <a:gd fmla="val 16185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3"/>
          <p:cNvSpPr/>
          <p:nvPr/>
        </p:nvSpPr>
        <p:spPr>
          <a:xfrm rot="10800000">
            <a:off x="2822575" y="3362325"/>
            <a:ext cx="576262" cy="288925"/>
          </a:xfrm>
          <a:prstGeom prst="rightArrow">
            <a:avLst>
              <a:gd fmla="val 16185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3"/>
          <p:cNvSpPr/>
          <p:nvPr/>
        </p:nvSpPr>
        <p:spPr>
          <a:xfrm rot="2280000">
            <a:off x="2590800" y="4073525"/>
            <a:ext cx="787400" cy="288925"/>
          </a:xfrm>
          <a:prstGeom prst="rightArrow">
            <a:avLst>
              <a:gd fmla="val 17637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4"/>
          <p:cNvSpPr txBox="1"/>
          <p:nvPr>
            <p:ph type="title"/>
          </p:nvPr>
        </p:nvSpPr>
        <p:spPr>
          <a:xfrm>
            <a:off x="107950" y="361950"/>
            <a:ext cx="5832475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Estudo do Dataset</a:t>
            </a:r>
            <a:endParaRPr/>
          </a:p>
        </p:txBody>
      </p:sp>
      <p:pic>
        <p:nvPicPr>
          <p:cNvPr id="248" name="Google Shape;24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950" y="2139950"/>
            <a:ext cx="3648075" cy="255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4"/>
          <p:cNvSpPr txBox="1"/>
          <p:nvPr>
            <p:ph idx="1" type="body"/>
          </p:nvPr>
        </p:nvSpPr>
        <p:spPr>
          <a:xfrm>
            <a:off x="827087" y="1816100"/>
            <a:ext cx="252095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Sem Pré-processamento</a:t>
            </a:r>
            <a:endParaRPr/>
          </a:p>
        </p:txBody>
      </p:sp>
      <p:sp>
        <p:nvSpPr>
          <p:cNvPr id="250" name="Google Shape;250;p14"/>
          <p:cNvSpPr txBox="1"/>
          <p:nvPr/>
        </p:nvSpPr>
        <p:spPr>
          <a:xfrm>
            <a:off x="5580062" y="1814512"/>
            <a:ext cx="252095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 Pré-processamento</a:t>
            </a:r>
            <a:endParaRPr/>
          </a:p>
        </p:txBody>
      </p:sp>
      <p:pic>
        <p:nvPicPr>
          <p:cNvPr id="251" name="Google Shape;25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59337" y="2103437"/>
            <a:ext cx="3670300" cy="2589212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4"/>
          <p:cNvSpPr txBox="1"/>
          <p:nvPr/>
        </p:nvSpPr>
        <p:spPr>
          <a:xfrm>
            <a:off x="1158875" y="1444625"/>
            <a:ext cx="186531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33.615 Features</a:t>
            </a:r>
            <a:endParaRPr/>
          </a:p>
        </p:txBody>
      </p:sp>
      <p:sp>
        <p:nvSpPr>
          <p:cNvPr id="253" name="Google Shape;253;p14"/>
          <p:cNvSpPr txBox="1"/>
          <p:nvPr/>
        </p:nvSpPr>
        <p:spPr>
          <a:xfrm>
            <a:off x="5905500" y="1446212"/>
            <a:ext cx="1863725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22.336 Features</a:t>
            </a:r>
            <a:endParaRPr/>
          </a:p>
        </p:txBody>
      </p:sp>
      <p:sp>
        <p:nvSpPr>
          <p:cNvPr id="254" name="Google Shape;254;p14"/>
          <p:cNvSpPr txBox="1"/>
          <p:nvPr/>
        </p:nvSpPr>
        <p:spPr>
          <a:xfrm>
            <a:off x="1941512" y="1025525"/>
            <a:ext cx="5064125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Gráficos das 30 Features mais Frequentes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5"/>
          <p:cNvSpPr txBox="1"/>
          <p:nvPr>
            <p:ph type="title"/>
          </p:nvPr>
        </p:nvSpPr>
        <p:spPr>
          <a:xfrm>
            <a:off x="107950" y="361950"/>
            <a:ext cx="5832475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Estudo do Dataset</a:t>
            </a:r>
            <a:endParaRPr/>
          </a:p>
        </p:txBody>
      </p:sp>
      <p:sp>
        <p:nvSpPr>
          <p:cNvPr id="260" name="Google Shape;260;p15"/>
          <p:cNvSpPr txBox="1"/>
          <p:nvPr>
            <p:ph idx="1" type="body"/>
          </p:nvPr>
        </p:nvSpPr>
        <p:spPr>
          <a:xfrm>
            <a:off x="827087" y="1816100"/>
            <a:ext cx="252095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Sem Pré-processamento</a:t>
            </a:r>
            <a:endParaRPr/>
          </a:p>
        </p:txBody>
      </p:sp>
      <p:sp>
        <p:nvSpPr>
          <p:cNvPr id="261" name="Google Shape;261;p15"/>
          <p:cNvSpPr txBox="1"/>
          <p:nvPr/>
        </p:nvSpPr>
        <p:spPr>
          <a:xfrm>
            <a:off x="5580062" y="1814512"/>
            <a:ext cx="252095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 Pré-processamento</a:t>
            </a:r>
            <a:endParaRPr/>
          </a:p>
        </p:txBody>
      </p:sp>
      <p:sp>
        <p:nvSpPr>
          <p:cNvPr id="262" name="Google Shape;262;p15"/>
          <p:cNvSpPr txBox="1"/>
          <p:nvPr/>
        </p:nvSpPr>
        <p:spPr>
          <a:xfrm>
            <a:off x="1190625" y="1452562"/>
            <a:ext cx="1865312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33.615 Features</a:t>
            </a:r>
            <a:endParaRPr/>
          </a:p>
        </p:txBody>
      </p:sp>
      <p:sp>
        <p:nvSpPr>
          <p:cNvPr id="263" name="Google Shape;263;p15"/>
          <p:cNvSpPr txBox="1"/>
          <p:nvPr/>
        </p:nvSpPr>
        <p:spPr>
          <a:xfrm>
            <a:off x="5940425" y="1444625"/>
            <a:ext cx="186531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22.336 Features</a:t>
            </a:r>
            <a:endParaRPr/>
          </a:p>
        </p:txBody>
      </p:sp>
      <p:sp>
        <p:nvSpPr>
          <p:cNvPr id="264" name="Google Shape;264;p15"/>
          <p:cNvSpPr txBox="1"/>
          <p:nvPr/>
        </p:nvSpPr>
        <p:spPr>
          <a:xfrm>
            <a:off x="1941512" y="1025525"/>
            <a:ext cx="5064125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Gráficos das 30 Features menos Frequentes</a:t>
            </a:r>
            <a:endParaRPr/>
          </a:p>
        </p:txBody>
      </p:sp>
      <p:pic>
        <p:nvPicPr>
          <p:cNvPr id="265" name="Google Shape;26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0212" y="2082800"/>
            <a:ext cx="3316287" cy="2738437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5"/>
          <p:cNvSpPr txBox="1"/>
          <p:nvPr/>
        </p:nvSpPr>
        <p:spPr>
          <a:xfrm>
            <a:off x="0" y="4635475"/>
            <a:ext cx="54720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20818 Features que aparecem menos de 5 vezes</a:t>
            </a:r>
            <a:endParaRPr/>
          </a:p>
        </p:txBody>
      </p:sp>
      <p:pic>
        <p:nvPicPr>
          <p:cNvPr id="267" name="Google Shape;26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08612" y="2141537"/>
            <a:ext cx="3194050" cy="286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6"/>
          <p:cNvSpPr txBox="1"/>
          <p:nvPr>
            <p:ph type="title"/>
          </p:nvPr>
        </p:nvSpPr>
        <p:spPr>
          <a:xfrm>
            <a:off x="107950" y="361950"/>
            <a:ext cx="5832475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Estudo do Dataset</a:t>
            </a:r>
            <a:endParaRPr/>
          </a:p>
        </p:txBody>
      </p:sp>
      <p:sp>
        <p:nvSpPr>
          <p:cNvPr id="273" name="Google Shape;273;p16"/>
          <p:cNvSpPr txBox="1"/>
          <p:nvPr>
            <p:ph idx="1" type="body"/>
          </p:nvPr>
        </p:nvSpPr>
        <p:spPr>
          <a:xfrm>
            <a:off x="395287" y="1490662"/>
            <a:ext cx="252095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Sem Pré-processamento</a:t>
            </a:r>
            <a:endParaRPr/>
          </a:p>
        </p:txBody>
      </p:sp>
      <p:sp>
        <p:nvSpPr>
          <p:cNvPr id="274" name="Google Shape;274;p16"/>
          <p:cNvSpPr txBox="1"/>
          <p:nvPr/>
        </p:nvSpPr>
        <p:spPr>
          <a:xfrm>
            <a:off x="4679950" y="2339975"/>
            <a:ext cx="2520950" cy="322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 Pré-processamento</a:t>
            </a:r>
            <a:endParaRPr/>
          </a:p>
        </p:txBody>
      </p:sp>
      <p:sp>
        <p:nvSpPr>
          <p:cNvPr id="275" name="Google Shape;275;p16"/>
          <p:cNvSpPr txBox="1"/>
          <p:nvPr/>
        </p:nvSpPr>
        <p:spPr>
          <a:xfrm>
            <a:off x="3167062" y="1112837"/>
            <a:ext cx="28082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Word Cloud</a:t>
            </a:r>
            <a:endParaRPr/>
          </a:p>
        </p:txBody>
      </p:sp>
      <p:pic>
        <p:nvPicPr>
          <p:cNvPr id="276" name="Google Shape;27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2716212"/>
            <a:ext cx="4357687" cy="217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075" y="1814512"/>
            <a:ext cx="4233862" cy="211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7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Representação</a:t>
            </a:r>
            <a:endParaRPr/>
          </a:p>
        </p:txBody>
      </p:sp>
      <p:sp>
        <p:nvSpPr>
          <p:cNvPr id="283" name="Google Shape;283;p17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 dados em Mineração de Texto são amorfos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Não tem forma determinada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Estruturação do texto de entrada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Bag Of Word (BOW)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Forma de Representar palavras em números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8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BAG OF WORDS (BOW)</a:t>
            </a:r>
            <a:endParaRPr/>
          </a:p>
        </p:txBody>
      </p:sp>
      <p:sp>
        <p:nvSpPr>
          <p:cNvPr id="289" name="Google Shape;289;p18"/>
          <p:cNvSpPr txBox="1"/>
          <p:nvPr>
            <p:ph idx="1" type="body"/>
          </p:nvPr>
        </p:nvSpPr>
        <p:spPr>
          <a:xfrm>
            <a:off x="250825" y="1168400"/>
            <a:ext cx="864235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Binário</a:t>
            </a:r>
            <a:endParaRPr/>
          </a:p>
        </p:txBody>
      </p:sp>
      <p:graphicFrame>
        <p:nvGraphicFramePr>
          <p:cNvPr id="290" name="Google Shape;290;p18"/>
          <p:cNvGraphicFramePr/>
          <p:nvPr/>
        </p:nvGraphicFramePr>
        <p:xfrm>
          <a:off x="0" y="199548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{FC1B5FA2-1E7A-4B6F-9ABA-B7C81D822F2D}</a:tableStyleId>
              </a:tblPr>
              <a:tblGrid>
                <a:gridCol w="1130300"/>
                <a:gridCol w="923925"/>
                <a:gridCol w="833425"/>
                <a:gridCol w="769925"/>
                <a:gridCol w="914400"/>
                <a:gridCol w="914400"/>
                <a:gridCol w="882650"/>
                <a:gridCol w="568325"/>
                <a:gridCol w="854075"/>
                <a:gridCol w="1352550"/>
              </a:tblGrid>
              <a:tr h="371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love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tdc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feat1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feat2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feat3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...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featN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POLARITY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6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doc1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...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doc2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...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doc3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...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</a:tr>
              <a:tr h="36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...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...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...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...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...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...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...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...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...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...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docN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...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9"/>
          <p:cNvSpPr txBox="1"/>
          <p:nvPr>
            <p:ph type="title"/>
          </p:nvPr>
        </p:nvSpPr>
        <p:spPr>
          <a:xfrm>
            <a:off x="107950" y="361950"/>
            <a:ext cx="6551612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Redução de dimensionalidade</a:t>
            </a:r>
            <a:endParaRPr/>
          </a:p>
        </p:txBody>
      </p:sp>
      <p:sp>
        <p:nvSpPr>
          <p:cNvPr id="296" name="Google Shape;296;p19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Mesmo com um Pré-processamento robusto, o número de Features é grande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22.336 Features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Usando um teste estatístico podemos selecionar as melhores Features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Information Gain (IG)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Chi-Square (X</a:t>
            </a:r>
            <a:r>
              <a:rPr b="0" baseline="3000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0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Information Gain (IG)</a:t>
            </a:r>
            <a:endParaRPr/>
          </a:p>
        </p:txBody>
      </p:sp>
      <p:sp>
        <p:nvSpPr>
          <p:cNvPr id="302" name="Google Shape;302;p20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Calcula a entropia das Features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 usado para medir a relevância da Feature A na classe C.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Quanto maior o valor da informação mútua entre as classes C e da feature A, maior a relevância entre as classes C e a feature A.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1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Information Gain (IG)</a:t>
            </a:r>
            <a:endParaRPr/>
          </a:p>
        </p:txBody>
      </p:sp>
      <p:pic>
        <p:nvPicPr>
          <p:cNvPr id="308" name="Google Shape;30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1563687"/>
            <a:ext cx="3744912" cy="284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3800" y="1563687"/>
            <a:ext cx="3625850" cy="3024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2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Information Gain (IG)</a:t>
            </a:r>
            <a:endParaRPr/>
          </a:p>
        </p:txBody>
      </p:sp>
      <p:pic>
        <p:nvPicPr>
          <p:cNvPr id="315" name="Google Shape;31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4950" y="1708150"/>
            <a:ext cx="3571875" cy="2735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87900" y="1708150"/>
            <a:ext cx="3700462" cy="3151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3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Chi-Square (X</a:t>
            </a:r>
            <a:r>
              <a:rPr b="0" baseline="3000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322" name="Google Shape;322;p23"/>
          <p:cNvSpPr txBox="1"/>
          <p:nvPr>
            <p:ph idx="1" type="body"/>
          </p:nvPr>
        </p:nvSpPr>
        <p:spPr>
          <a:xfrm>
            <a:off x="250825" y="1168400"/>
            <a:ext cx="8642350" cy="212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Chi-square mede a relação de uma Feature para uma Clase (Positiva ou Negativa).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Feature com um “Socore” baixo é pouco informativa e deverá ser removida</a:t>
            </a:r>
            <a:endParaRPr/>
          </a:p>
        </p:txBody>
      </p:sp>
      <p:pic>
        <p:nvPicPr>
          <p:cNvPr id="323" name="Google Shape;32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87675" y="3292475"/>
            <a:ext cx="3548062" cy="1366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4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Chi-Square (X</a:t>
            </a:r>
            <a:r>
              <a:rPr b="0" baseline="3000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pic>
        <p:nvPicPr>
          <p:cNvPr id="329" name="Google Shape;32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312" y="1492250"/>
            <a:ext cx="3856037" cy="3103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59337" y="1492250"/>
            <a:ext cx="3706812" cy="2992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5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Chi-Square (X</a:t>
            </a:r>
            <a:r>
              <a:rPr b="0" baseline="3000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pic>
        <p:nvPicPr>
          <p:cNvPr id="336" name="Google Shape;33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750" y="1492250"/>
            <a:ext cx="3606800" cy="2998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1490662"/>
            <a:ext cx="3671887" cy="30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6"/>
          <p:cNvSpPr txBox="1"/>
          <p:nvPr>
            <p:ph type="title"/>
          </p:nvPr>
        </p:nvSpPr>
        <p:spPr>
          <a:xfrm>
            <a:off x="468312" y="339725"/>
            <a:ext cx="6408737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  Estado da Arte 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Algoritmos de classificação</a:t>
            </a:r>
            <a:endParaRPr/>
          </a:p>
        </p:txBody>
      </p:sp>
      <p:sp>
        <p:nvSpPr>
          <p:cNvPr id="343" name="Google Shape;343;p26"/>
          <p:cNvSpPr txBox="1"/>
          <p:nvPr>
            <p:ph idx="1" type="body"/>
          </p:nvPr>
        </p:nvSpPr>
        <p:spPr>
          <a:xfrm>
            <a:off x="250825" y="1168400"/>
            <a:ext cx="8642350" cy="3851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Naïve Bayes</a:t>
            </a:r>
            <a:endParaRPr/>
          </a:p>
          <a:p>
            <a:pPr indent="-3810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Regressão Logística</a:t>
            </a:r>
            <a:endParaRPr/>
          </a:p>
          <a:p>
            <a:pPr indent="-3810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Suport Vector Machine (SVM)</a:t>
            </a:r>
            <a:endParaRPr/>
          </a:p>
          <a:p>
            <a:pPr indent="0" lvl="0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7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Naïve Bayes</a:t>
            </a:r>
            <a:endParaRPr/>
          </a:p>
        </p:txBody>
      </p:sp>
      <p:sp>
        <p:nvSpPr>
          <p:cNvPr id="349" name="Google Shape;349;p27"/>
          <p:cNvSpPr txBox="1"/>
          <p:nvPr>
            <p:ph idx="1" type="body"/>
          </p:nvPr>
        </p:nvSpPr>
        <p:spPr>
          <a:xfrm>
            <a:off x="395287" y="1092200"/>
            <a:ext cx="8748712" cy="1277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 Um Clássico classificador probabilístico;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Desconsidera completamente a correlação entre as </a:t>
            </a:r>
            <a:r>
              <a:rPr b="0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features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sultado de imagem para naive bayes" id="350" name="Google Shape;3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56100" y="2055812"/>
            <a:ext cx="4630737" cy="3087687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7"/>
          <p:cNvSpPr txBox="1"/>
          <p:nvPr/>
        </p:nvSpPr>
        <p:spPr>
          <a:xfrm>
            <a:off x="0" y="2960687"/>
            <a:ext cx="5073650" cy="1277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Baseado na Teoria de Thomas Bayes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Naive -&gt; Ingênuo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8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Regressão Logística</a:t>
            </a:r>
            <a:endParaRPr/>
          </a:p>
        </p:txBody>
      </p:sp>
      <p:sp>
        <p:nvSpPr>
          <p:cNvPr id="357" name="Google Shape;357;p28"/>
          <p:cNvSpPr txBox="1"/>
          <p:nvPr>
            <p:ph idx="1" type="body"/>
          </p:nvPr>
        </p:nvSpPr>
        <p:spPr>
          <a:xfrm>
            <a:off x="250825" y="1168400"/>
            <a:ext cx="8642350" cy="1187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Poderosa forma estatística de modelar um resultado binomial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www.datocms-assets.com/6503/1545928263-1nsphnzg5aattwbi4jwkitw.png" id="358" name="Google Shape;35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0262" y="2300287"/>
            <a:ext cx="4465637" cy="250825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28"/>
          <p:cNvSpPr txBox="1"/>
          <p:nvPr/>
        </p:nvSpPr>
        <p:spPr>
          <a:xfrm>
            <a:off x="1587" y="2571750"/>
            <a:ext cx="4643437" cy="1187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Estima as probabilidades usando uma função logística 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9"/>
          <p:cNvSpPr txBox="1"/>
          <p:nvPr>
            <p:ph type="title"/>
          </p:nvPr>
        </p:nvSpPr>
        <p:spPr>
          <a:xfrm>
            <a:off x="107950" y="339725"/>
            <a:ext cx="7056437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 Vector Machine (SVM)</a:t>
            </a:r>
            <a:endParaRPr/>
          </a:p>
        </p:txBody>
      </p:sp>
      <p:sp>
        <p:nvSpPr>
          <p:cNvPr id="365" name="Google Shape;365;p29"/>
          <p:cNvSpPr txBox="1"/>
          <p:nvPr>
            <p:ph idx="1" type="body"/>
          </p:nvPr>
        </p:nvSpPr>
        <p:spPr>
          <a:xfrm>
            <a:off x="107950" y="1168400"/>
            <a:ext cx="8928100" cy="16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Dado um conjunto de pontos de 2 tipos em lugar N dimensional;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SVM gera um hiperplano (N – 1) dimensional para separar esses pontos em 2 grupos.</a:t>
            </a:r>
            <a:endParaRPr/>
          </a:p>
        </p:txBody>
      </p:sp>
      <p:pic>
        <p:nvPicPr>
          <p:cNvPr descr="Resultado de imagem para SVM" id="366" name="Google Shape;36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7450" y="2286000"/>
            <a:ext cx="7164387" cy="2859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0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Train-Test Split</a:t>
            </a:r>
            <a:endParaRPr/>
          </a:p>
        </p:txBody>
      </p:sp>
      <p:pic>
        <p:nvPicPr>
          <p:cNvPr descr="Imagem relacionada" id="372" name="Google Shape;37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9975" y="1635125"/>
            <a:ext cx="4760912" cy="273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1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K-Fold Cross Validation</a:t>
            </a:r>
            <a:endParaRPr/>
          </a:p>
        </p:txBody>
      </p:sp>
      <p:pic>
        <p:nvPicPr>
          <p:cNvPr descr="Resultado de imagem para k-fold cross validation" id="378" name="Google Shape;37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2987" y="1131887"/>
            <a:ext cx="6780212" cy="3671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2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Métricas avaliativas</a:t>
            </a:r>
            <a:endParaRPr/>
          </a:p>
        </p:txBody>
      </p:sp>
      <p:sp>
        <p:nvSpPr>
          <p:cNvPr id="384" name="Google Shape;384;p32"/>
          <p:cNvSpPr txBox="1"/>
          <p:nvPr>
            <p:ph idx="1" type="body"/>
          </p:nvPr>
        </p:nvSpPr>
        <p:spPr>
          <a:xfrm>
            <a:off x="2220912" y="1512887"/>
            <a:ext cx="1441450" cy="360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Acurácia</a:t>
            </a:r>
            <a:endParaRPr/>
          </a:p>
        </p:txBody>
      </p:sp>
      <p:pic>
        <p:nvPicPr>
          <p:cNvPr descr="https://miro.medium.com/max/459/1*uo87knJFX2DGmoXQ8-ltAw.png" id="385" name="Google Shape;38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650" y="1949450"/>
            <a:ext cx="4371975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32"/>
          <p:cNvSpPr txBox="1"/>
          <p:nvPr/>
        </p:nvSpPr>
        <p:spPr>
          <a:xfrm>
            <a:off x="5943600" y="2403475"/>
            <a:ext cx="1441450" cy="360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Precisão</a:t>
            </a:r>
            <a:endParaRPr/>
          </a:p>
        </p:txBody>
      </p:sp>
      <p:pic>
        <p:nvPicPr>
          <p:cNvPr descr="https://miro.medium.com/max/409/1*YJgI2WpzsAlSRUYQpGGlOw.png" id="387" name="Google Shape;387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6462" y="2798762"/>
            <a:ext cx="3895725" cy="4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32"/>
          <p:cNvSpPr txBox="1"/>
          <p:nvPr/>
        </p:nvSpPr>
        <p:spPr>
          <a:xfrm>
            <a:off x="1654175" y="3148012"/>
            <a:ext cx="1441450" cy="360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Recall</a:t>
            </a:r>
            <a:endParaRPr/>
          </a:p>
        </p:txBody>
      </p:sp>
      <p:pic>
        <p:nvPicPr>
          <p:cNvPr descr="https://miro.medium.com/max/409/1*KANwWvS_apYH-Pi7w2D24Q.png" id="389" name="Google Shape;389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3050" y="3508375"/>
            <a:ext cx="3895725" cy="409575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32"/>
          <p:cNvSpPr txBox="1"/>
          <p:nvPr/>
        </p:nvSpPr>
        <p:spPr>
          <a:xfrm>
            <a:off x="6227762" y="3695700"/>
            <a:ext cx="1657350" cy="360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F1 Score</a:t>
            </a:r>
            <a:endParaRPr/>
          </a:p>
        </p:txBody>
      </p:sp>
      <p:pic>
        <p:nvPicPr>
          <p:cNvPr descr="https://miro.medium.com/max/258/0*wFEH-t4kzKQqYFI1." id="391" name="Google Shape;391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27712" y="4108450"/>
            <a:ext cx="2457450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3"/>
          <p:cNvSpPr txBox="1"/>
          <p:nvPr>
            <p:ph type="title"/>
          </p:nvPr>
        </p:nvSpPr>
        <p:spPr>
          <a:xfrm>
            <a:off x="250825" y="361950"/>
            <a:ext cx="5834062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Resultados – Processamento Simples</a:t>
            </a:r>
            <a:endParaRPr/>
          </a:p>
        </p:txBody>
      </p:sp>
      <p:graphicFrame>
        <p:nvGraphicFramePr>
          <p:cNvPr id="397" name="Google Shape;397;p33"/>
          <p:cNvGraphicFramePr/>
          <p:nvPr/>
        </p:nvGraphicFramePr>
        <p:xfrm>
          <a:off x="109537" y="1420812"/>
          <a:ext cx="3956050" cy="2517775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398" name="Google Shape;398;p33"/>
          <p:cNvSpPr txBox="1"/>
          <p:nvPr/>
        </p:nvSpPr>
        <p:spPr>
          <a:xfrm>
            <a:off x="5435600" y="4621212"/>
            <a:ext cx="3313112" cy="261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Tabela dos resultado. Processamento Simples</a:t>
            </a:r>
            <a:endParaRPr/>
          </a:p>
        </p:txBody>
      </p:sp>
      <p:graphicFrame>
        <p:nvGraphicFramePr>
          <p:cNvPr id="399" name="Google Shape;399;p33"/>
          <p:cNvGraphicFramePr/>
          <p:nvPr/>
        </p:nvGraphicFramePr>
        <p:xfrm>
          <a:off x="4240212" y="3597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{FC1B5FA2-1E7A-4B6F-9ABA-B7C81D822F2D}</a:tableStyleId>
              </a:tblPr>
              <a:tblGrid>
                <a:gridCol w="1179500"/>
                <a:gridCol w="928675"/>
                <a:gridCol w="930275"/>
                <a:gridCol w="928675"/>
                <a:gridCol w="928675"/>
              </a:tblGrid>
              <a:tr h="254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Acuracy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F-Mesure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Precision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Recall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nb_simple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76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75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80,3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lr_simple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72,51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55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59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55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svm_simple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75,4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66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4" name="Google Shape;404;p34"/>
          <p:cNvGraphicFramePr/>
          <p:nvPr/>
        </p:nvGraphicFramePr>
        <p:xfrm>
          <a:off x="3571875" y="36909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{FC1B5FA2-1E7A-4B6F-9ABA-B7C81D822F2D}</a:tableStyleId>
              </a:tblPr>
              <a:tblGrid>
                <a:gridCol w="1666875"/>
                <a:gridCol w="976300"/>
                <a:gridCol w="976300"/>
                <a:gridCol w="976300"/>
                <a:gridCol w="976300"/>
              </a:tblGrid>
              <a:tr h="252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Acuracy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F-Mesure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Precision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Recall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nb_all_process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82,2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83,7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lr_all_process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84,3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84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85,1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83,2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svm_all_process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84,8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84,5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85,4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83,7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405" name="Google Shape;405;p34"/>
          <p:cNvSpPr txBox="1"/>
          <p:nvPr>
            <p:ph type="title"/>
          </p:nvPr>
        </p:nvSpPr>
        <p:spPr>
          <a:xfrm>
            <a:off x="250825" y="361950"/>
            <a:ext cx="5834062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Resultados – Processamento Completo</a:t>
            </a:r>
            <a:endParaRPr/>
          </a:p>
        </p:txBody>
      </p:sp>
      <p:sp>
        <p:nvSpPr>
          <p:cNvPr id="406" name="Google Shape;406;p34"/>
          <p:cNvSpPr txBox="1"/>
          <p:nvPr/>
        </p:nvSpPr>
        <p:spPr>
          <a:xfrm>
            <a:off x="5292725" y="4703762"/>
            <a:ext cx="3527425" cy="261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Tabela dos resultado. Processamento Completo</a:t>
            </a:r>
            <a:endParaRPr/>
          </a:p>
        </p:txBody>
      </p:sp>
      <p:graphicFrame>
        <p:nvGraphicFramePr>
          <p:cNvPr id="407" name="Google Shape;407;p34"/>
          <p:cNvGraphicFramePr/>
          <p:nvPr/>
        </p:nvGraphicFramePr>
        <p:xfrm>
          <a:off x="244475" y="1268412"/>
          <a:ext cx="4187825" cy="2462212"/>
        </p:xfrm>
        <a:graphic>
          <a:graphicData uri="http://schemas.openxmlformats.org/drawingml/2006/chart">
            <c:chart r:id="rId3"/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5"/>
          <p:cNvSpPr txBox="1"/>
          <p:nvPr>
            <p:ph type="title"/>
          </p:nvPr>
        </p:nvSpPr>
        <p:spPr>
          <a:xfrm>
            <a:off x="250825" y="361950"/>
            <a:ext cx="5834062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Resultados –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Information Gain</a:t>
            </a:r>
            <a:endParaRPr/>
          </a:p>
        </p:txBody>
      </p:sp>
      <p:graphicFrame>
        <p:nvGraphicFramePr>
          <p:cNvPr id="413" name="Google Shape;413;p35"/>
          <p:cNvGraphicFramePr/>
          <p:nvPr/>
        </p:nvGraphicFramePr>
        <p:xfrm>
          <a:off x="1116012" y="134778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{FC1B5FA2-1E7A-4B6F-9ABA-B7C81D822F2D}</a:tableStyleId>
              </a:tblPr>
              <a:tblGrid>
                <a:gridCol w="1714500"/>
                <a:gridCol w="1155700"/>
                <a:gridCol w="1155700"/>
                <a:gridCol w="1155700"/>
                <a:gridCol w="1154100"/>
              </a:tblGrid>
              <a:tr h="430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Acuracy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F-Mesure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Precision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Recall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1000_nb_IG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74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74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75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74,5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1000_lr_IG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73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72,5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74,18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71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2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1000_svm_IG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70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69,6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70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68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3000_nb_IG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81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81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81,2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2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3000_lr_IG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81,9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81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81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81,9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3000_svm_IG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78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78,1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78,3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78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5000_nb_IG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82,8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82,7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82,5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83,1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2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5000_lr_IG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81,6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81,6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81,6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81,899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5000_svm_IG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79,1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79,1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79,1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79,3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2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10000_nb_IG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84,7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84,4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85,6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83,4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10000_lr_IG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84,8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84,8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84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85,3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430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10000_svm_IG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83,1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83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83,2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82,9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7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Resultados – 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CHI2</a:t>
            </a:r>
            <a:endParaRPr/>
          </a:p>
        </p:txBody>
      </p:sp>
      <p:graphicFrame>
        <p:nvGraphicFramePr>
          <p:cNvPr id="419" name="Google Shape;419;p37"/>
          <p:cNvGraphicFramePr/>
          <p:nvPr/>
        </p:nvGraphicFramePr>
        <p:xfrm>
          <a:off x="1258887" y="12557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{FC1B5FA2-1E7A-4B6F-9ABA-B7C81D822F2D}</a:tableStyleId>
              </a:tblPr>
              <a:tblGrid>
                <a:gridCol w="2417750"/>
                <a:gridCol w="998525"/>
                <a:gridCol w="996950"/>
                <a:gridCol w="998525"/>
                <a:gridCol w="996950"/>
              </a:tblGrid>
              <a:tr h="427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9525" marB="0" marR="9525" marL="95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Acuracy</a:t>
                      </a:r>
                      <a:endParaRPr/>
                    </a:p>
                  </a:txBody>
                  <a:tcPr marT="9525" marB="0" marR="9525" marL="95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F-Mesure</a:t>
                      </a:r>
                      <a:endParaRPr/>
                    </a:p>
                  </a:txBody>
                  <a:tcPr marT="9525" marB="0" marR="9525" marL="95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Precision</a:t>
                      </a:r>
                      <a:endParaRPr/>
                    </a:p>
                  </a:txBody>
                  <a:tcPr marT="9525" marB="0" marR="9525" marL="95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Recall</a:t>
                      </a:r>
                      <a:endParaRPr/>
                    </a:p>
                  </a:txBody>
                  <a:tcPr marT="9525" marB="0" marR="9525" marL="95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1000_nb_CHI2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91,79598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91,8133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92,27571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91,40448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1000_lr_CHI2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89,44497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89,45634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89,72949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89,29417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1000_svm_C</a:t>
                      </a:r>
                      <a:r>
                        <a:rPr lang="en-US" sz="1600"/>
                        <a:t>HI2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86,39372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86,18861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87,63566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84,86901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3000_nb_CHI2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94,54799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94,55115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94,33682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94,78691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3000_lr_CHI2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90,89523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90,84539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90,80238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90,93545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3000_svm_CHI2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89,29447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89,19164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89,78049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88,67195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5000_nb_CHI2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94,04648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93,9955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94,24912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93,81727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5000_lr_CHI2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90,29497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90,16496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90,77265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89,72206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5000_svm_CHI2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88,99397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88,89892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89,29828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88,65073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10000_nb_CHI</a:t>
                      </a:r>
                      <a:r>
                        <a:rPr lang="en-US" sz="1600"/>
                        <a:t>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92,64673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92,61013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92,62373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92,69331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10000_lr_CHI2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90,19598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90,10592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90,78018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89,53069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10000_svm_CHI2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89,79573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89,64984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91,15969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88,25643</a:t>
                      </a:r>
                      <a:endParaRPr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62fe59218d_0_0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Resultados – 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/>
              <a:t>Melhores Resultados</a:t>
            </a:r>
            <a:endParaRPr/>
          </a:p>
        </p:txBody>
      </p:sp>
      <p:graphicFrame>
        <p:nvGraphicFramePr>
          <p:cNvPr id="425" name="Google Shape;425;g62fe59218d_0_0"/>
          <p:cNvGraphicFramePr/>
          <p:nvPr/>
        </p:nvGraphicFramePr>
        <p:xfrm>
          <a:off x="1448537" y="18879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{FC1B5FA2-1E7A-4B6F-9ABA-B7C81D822F2D}</a:tableStyleId>
              </a:tblPr>
              <a:tblGrid>
                <a:gridCol w="2417750"/>
                <a:gridCol w="998525"/>
                <a:gridCol w="996950"/>
                <a:gridCol w="998525"/>
                <a:gridCol w="996950"/>
              </a:tblGrid>
              <a:tr h="427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9525" marB="0" marR="9525" marL="95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Acuracy</a:t>
                      </a:r>
                      <a:endParaRPr/>
                    </a:p>
                  </a:txBody>
                  <a:tcPr marT="9525" marB="0" marR="9525" marL="95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F-Mesure</a:t>
                      </a:r>
                      <a:endParaRPr/>
                    </a:p>
                  </a:txBody>
                  <a:tcPr marT="9525" marB="0" marR="9525" marL="95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Precision</a:t>
                      </a:r>
                      <a:endParaRPr/>
                    </a:p>
                  </a:txBody>
                  <a:tcPr marT="9525" marB="0" marR="9525" marL="95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Recall</a:t>
                      </a:r>
                      <a:endParaRPr/>
                    </a:p>
                  </a:txBody>
                  <a:tcPr marT="9525" marB="0" marR="9525" marL="95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427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10000_lr_IG</a:t>
                      </a:r>
                      <a:endParaRPr b="0" i="0" sz="1600" u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84,8</a:t>
                      </a:r>
                      <a:endParaRPr b="0" i="0" sz="1600" u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84,8</a:t>
                      </a:r>
                      <a:endParaRPr b="0" i="0" sz="1600" u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84</a:t>
                      </a:r>
                      <a:endParaRPr b="0" i="0" sz="1600" u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85,3</a:t>
                      </a:r>
                      <a:endParaRPr b="0" i="0" sz="1600" u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</a:rPr>
                        <a:t>3000_nb_CHI2</a:t>
                      </a:r>
                      <a:endParaRPr b="1"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</a:rPr>
                        <a:t>94,54</a:t>
                      </a:r>
                      <a:endParaRPr b="1"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</a:rPr>
                        <a:t>94,55</a:t>
                      </a:r>
                      <a:endParaRPr b="1"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</a:rPr>
                        <a:t>94,33</a:t>
                      </a:r>
                      <a:endParaRPr b="1"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</a:rPr>
                        <a:t>94,78</a:t>
                      </a:r>
                      <a:endParaRPr b="1"/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svm_all_process</a:t>
                      </a:r>
                      <a:endParaRPr b="0" i="0" sz="1600" u="non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84,8</a:t>
                      </a:r>
                      <a:endParaRPr b="0" i="0" sz="1600" u="non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84,5</a:t>
                      </a:r>
                      <a:endParaRPr b="0" i="0" sz="1600" u="non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85,4</a:t>
                      </a:r>
                      <a:endParaRPr b="0" i="0" sz="1600" u="non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83,7</a:t>
                      </a:r>
                      <a:endParaRPr b="0" i="0" sz="1600" u="non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25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nb_simple</a:t>
                      </a:r>
                      <a:endParaRPr b="1" i="0" sz="1600" u="non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76</a:t>
                      </a:r>
                      <a:endParaRPr b="1" i="0" sz="1600" u="non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75</a:t>
                      </a:r>
                      <a:endParaRPr b="1" i="0" sz="1600" u="non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80,3</a:t>
                      </a:r>
                      <a:endParaRPr b="1" i="0" sz="1600" u="non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US" sz="16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  <a:endParaRPr b="1" i="0" sz="1600" u="non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62fe59218d_0_5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Comparações</a:t>
            </a:r>
            <a:r>
              <a:rPr lang="en-US"/>
              <a:t> com outros artigos</a:t>
            </a:r>
            <a:endParaRPr/>
          </a:p>
        </p:txBody>
      </p:sp>
      <p:graphicFrame>
        <p:nvGraphicFramePr>
          <p:cNvPr id="432" name="Google Shape;432;g62fe59218d_0_5"/>
          <p:cNvGraphicFramePr/>
          <p:nvPr/>
        </p:nvGraphicFramePr>
        <p:xfrm>
          <a:off x="375500" y="1548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{FC1B5FA2-1E7A-4B6F-9ABA-B7C81D822F2D}</a:tableStyleId>
              </a:tblPr>
              <a:tblGrid>
                <a:gridCol w="2047325"/>
                <a:gridCol w="862025"/>
                <a:gridCol w="923600"/>
                <a:gridCol w="1169900"/>
                <a:gridCol w="1062150"/>
                <a:gridCol w="1200700"/>
              </a:tblGrid>
              <a:tr h="3362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Pang et. al. (2004)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Mass et. al (2015)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Tsutsumi et. al (2007)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Tripathy et. al. (2016)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Whitelaw et al., 2005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718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NB_Unigram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81,00%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85,50%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83,40%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718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LR_Unigram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80,00%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88,42%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718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SVM_Unigram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87,15%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718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Multi_svm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87,50%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718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Appraisal Taxonomy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90,20%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585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Our Full, Add’l Unlabeled + Bag of Words (bnc)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88,90%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X</a:t>
                      </a:r>
                      <a:endParaRPr sz="11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62232e0d8f_1_0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Trabalhos Futuros</a:t>
            </a:r>
            <a:endParaRPr/>
          </a:p>
        </p:txBody>
      </p:sp>
      <p:sp>
        <p:nvSpPr>
          <p:cNvPr id="439" name="Google Shape;439;g62232e0d8f_1_0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Terminar o artigo: “A comparative study of different text mining techniques to improve Sentiment Analysis Result.”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Rinaldo Lima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Igor Rodrigues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Redes Neurais 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CNN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MLP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LSMT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Algoritmos Genéticos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Cross-Domain</a:t>
            </a:r>
            <a:endParaRPr sz="18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62232e0d8f_1_7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g62232e0d8f_1_7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7" name="Google Shape;447;g62232e0d8f_1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675" y="80950"/>
            <a:ext cx="8810625" cy="498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62232e0d8f_1_14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g62232e0d8f_1_14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5" name="Google Shape;455;g62232e0d8f_1_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688" y="100013"/>
            <a:ext cx="8810625" cy="494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62232e0d8f_1_21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g62232e0d8f_1_21"/>
          <p:cNvSpPr txBox="1"/>
          <p:nvPr>
            <p:ph idx="1" type="body"/>
          </p:nvPr>
        </p:nvSpPr>
        <p:spPr>
          <a:xfrm>
            <a:off x="250825" y="1168400"/>
            <a:ext cx="8642400" cy="34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3" name="Google Shape;463;g62232e0d8f_1_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738" y="119063"/>
            <a:ext cx="8772525" cy="490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62232e0d8f_1_28"/>
          <p:cNvSpPr txBox="1"/>
          <p:nvPr>
            <p:ph type="title"/>
          </p:nvPr>
        </p:nvSpPr>
        <p:spPr>
          <a:xfrm>
            <a:off x="250825" y="361950"/>
            <a:ext cx="5689500" cy="69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Eita que TDC Arretado!!</a:t>
            </a:r>
            <a:endParaRPr/>
          </a:p>
        </p:txBody>
      </p:sp>
      <p:sp>
        <p:nvSpPr>
          <p:cNvPr id="470" name="Google Shape;470;g62232e0d8f_1_28"/>
          <p:cNvSpPr/>
          <p:nvPr/>
        </p:nvSpPr>
        <p:spPr>
          <a:xfrm>
            <a:off x="476400" y="2229111"/>
            <a:ext cx="8191207" cy="68527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2"/>
                </a:solidFill>
                <a:latin typeface="Arial"/>
              </a:rPr>
              <a:t>Valeu Boy...Vou Chegar...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8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/>
          </a:p>
        </p:txBody>
      </p:sp>
      <p:sp>
        <p:nvSpPr>
          <p:cNvPr id="476" name="Google Shape;476;p38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900"/>
              <a:t>Artigos:</a:t>
            </a:r>
            <a:endParaRPr sz="9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QER: a new feature selection method for sentiment analysis, Tubar Palar (2018)</a:t>
            </a:r>
            <a:endParaRPr sz="900"/>
          </a:p>
          <a:p>
            <a:pPr indent="0" lvl="0" marL="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the Feature Selection and Classification Based on Information Gain for Document Sentiment Analysis, A. Pratiwi (2017)</a:t>
            </a:r>
            <a:endParaRPr sz="900"/>
          </a:p>
          <a:p>
            <a:pPr indent="0" lvl="0" marL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900"/>
              <a:t>SENTIMENT ANALYSIS FOR MOVIES REVIEWS DATASET USING DEEP LEARNING MODELS</a:t>
            </a:r>
            <a:endParaRPr sz="900"/>
          </a:p>
          <a:p>
            <a:pPr indent="0" lvl="0" marL="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900"/>
              <a:t>A sentimental education: sentiment analysis using subjectivity summarization based on minimum cuts, Pang and L. Lee (2004)</a:t>
            </a:r>
            <a:endParaRPr sz="900"/>
          </a:p>
          <a:p>
            <a:pPr indent="0" lvl="0" marL="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900"/>
              <a:t>Movie Review Classification Based on a Multiple Classifier, Tsutsumia (2007)</a:t>
            </a:r>
            <a:endParaRPr sz="900"/>
          </a:p>
          <a:p>
            <a:pPr indent="0" lvl="0" marL="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900"/>
              <a:t>Sentiment classification of movie reviews using contextual valence shifters. Kennedy and D. Inkpen (2006)</a:t>
            </a:r>
            <a:endParaRPr sz="900"/>
          </a:p>
          <a:p>
            <a:pPr indent="0" lvl="0" marL="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900"/>
              <a:t>Learning Word Vectors for Sentiment Analysis, Andrew Y. Ng (2015)</a:t>
            </a:r>
            <a:endParaRPr sz="900"/>
          </a:p>
          <a:p>
            <a:pPr indent="0" lvl="0" marL="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900"/>
              <a:t>Classificationof sentimento reviews using n-gram machine learning approuch, Abinash Tripathy (2016)</a:t>
            </a:r>
            <a:endParaRPr sz="900"/>
          </a:p>
          <a:p>
            <a:pPr indent="0" lvl="0" marL="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900"/>
          </a:p>
          <a:p>
            <a:pPr indent="0" lvl="0" marL="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900"/>
              <a:t>Sites:</a:t>
            </a:r>
            <a:endParaRPr sz="900"/>
          </a:p>
          <a:p>
            <a:pPr indent="0" lvl="0" marL="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9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https://pt.wikipedia.org/wiki/Qui-quadrado</a:t>
            </a:r>
            <a:endParaRPr sz="900"/>
          </a:p>
          <a:p>
            <a:pPr indent="0" lvl="0" marL="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9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https://scikit-learn.org/stable/modules/generated/sklearn.feature_selection.chi2.html</a:t>
            </a:r>
            <a:endParaRPr sz="900"/>
          </a:p>
          <a:p>
            <a:pPr indent="0" lvl="0" marL="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9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https://medium.com/as-m%C3%A1quinas-que-pensam/m%C3%A9tricas-comuns-em-machine-learning-como-analisar-a-qualidade-de-chat-bots-inteligentes-m%C3%A9tricas-1ba580d7cc96</a:t>
            </a:r>
            <a:endParaRPr b="0" i="0" sz="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900"/>
          </a:p>
          <a:p>
            <a:pPr indent="-266700" lvl="0" marL="3429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TDC2017\Logos\TDC2017\logo-tdc-vertical-A4.emf" id="481" name="Google Shape;48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6125" y="915987"/>
            <a:ext cx="4427537" cy="2808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7_Personalizar design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2008-09-08T18:46:53Z</dcterms:created>
  <dc:creator>Elaine Quintino da Silva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